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43891200" cy="32918400"/>
  <p:notesSz cx="43221275" cy="32248475"/>
  <p:defaultTextStyle>
    <a:defPPr>
      <a:defRPr lang="en-AU"/>
    </a:defPPr>
    <a:lvl1pPr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000" b="1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000" b="1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000" b="1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000" b="1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0254">
          <p15:clr>
            <a:srgbClr val="A4A3A4"/>
          </p15:clr>
        </p15:guide>
        <p15:guide id="2" orient="horz" pos="947">
          <p15:clr>
            <a:srgbClr val="A4A3A4"/>
          </p15:clr>
        </p15:guide>
        <p15:guide id="3" orient="horz" pos="9060">
          <p15:clr>
            <a:srgbClr val="A4A3A4"/>
          </p15:clr>
        </p15:guide>
        <p15:guide id="4" orient="horz" pos="12601">
          <p15:clr>
            <a:srgbClr val="A4A3A4"/>
          </p15:clr>
        </p15:guide>
        <p15:guide id="5" orient="horz" pos="6670">
          <p15:clr>
            <a:srgbClr val="A4A3A4"/>
          </p15:clr>
        </p15:guide>
        <p15:guide id="6" orient="horz" pos="20007">
          <p15:clr>
            <a:srgbClr val="A4A3A4"/>
          </p15:clr>
        </p15:guide>
        <p15:guide id="7" orient="horz" pos="4596">
          <p15:clr>
            <a:srgbClr val="A4A3A4"/>
          </p15:clr>
        </p15:guide>
        <p15:guide id="8" pos="25661">
          <p15:clr>
            <a:srgbClr val="A4A3A4"/>
          </p15:clr>
        </p15:guide>
        <p15:guide id="9" pos="20483">
          <p15:clr>
            <a:srgbClr val="A4A3A4"/>
          </p15:clr>
        </p15:guide>
        <p15:guide id="10" pos="2047">
          <p15:clr>
            <a:srgbClr val="A4A3A4"/>
          </p15:clr>
        </p15:guide>
        <p15:guide id="11" pos="6649">
          <p15:clr>
            <a:srgbClr val="A4A3A4"/>
          </p15:clr>
        </p15:guide>
        <p15:guide id="12" pos="7331">
          <p15:clr>
            <a:srgbClr val="A4A3A4"/>
          </p15:clr>
        </p15:guide>
        <p15:guide id="13" pos="16543">
          <p15:clr>
            <a:srgbClr val="A4A3A4"/>
          </p15:clr>
        </p15:guide>
        <p15:guide id="14" pos="9564">
          <p15:clr>
            <a:srgbClr val="A4A3A4"/>
          </p15:clr>
        </p15:guide>
        <p15:guide id="15" pos="1541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976B"/>
    <a:srgbClr val="FFCB99"/>
    <a:srgbClr val="00A479"/>
    <a:srgbClr val="3E7A55"/>
    <a:srgbClr val="67A980"/>
    <a:srgbClr val="F29E59"/>
    <a:srgbClr val="B89500"/>
    <a:srgbClr val="FF4B4B"/>
    <a:srgbClr val="FFE4C9"/>
    <a:srgbClr val="7BBB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27"/>
    <p:restoredTop sz="94434" autoAdjust="0"/>
  </p:normalViewPr>
  <p:slideViewPr>
    <p:cSldViewPr showGuides="1">
      <p:cViewPr>
        <p:scale>
          <a:sx n="30" d="100"/>
          <a:sy n="30" d="100"/>
        </p:scale>
        <p:origin x="16" y="-3304"/>
      </p:cViewPr>
      <p:guideLst>
        <p:guide orient="horz" pos="20254"/>
        <p:guide orient="horz" pos="947"/>
        <p:guide orient="horz" pos="9060"/>
        <p:guide orient="horz" pos="12601"/>
        <p:guide orient="horz" pos="6670"/>
        <p:guide orient="horz" pos="20007"/>
        <p:guide orient="horz" pos="4596"/>
        <p:guide pos="25661"/>
        <p:guide pos="20483"/>
        <p:guide pos="2047"/>
        <p:guide pos="6649"/>
        <p:guide pos="7331"/>
        <p:guide pos="16543"/>
        <p:guide pos="9564"/>
        <p:guide pos="154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18726150" cy="16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26565" tIns="213283" rIns="426565" bIns="213283" numCol="1" anchor="t" anchorCtr="0" compatLnSpc="1">
            <a:prstTxWarp prst="textNoShape">
              <a:avLst/>
            </a:prstTxWarp>
          </a:bodyPr>
          <a:lstStyle>
            <a:lvl1pPr defTabSz="4265613" eaLnBrk="0" hangingPunct="0">
              <a:defRPr sz="57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24479250" y="0"/>
            <a:ext cx="18734088" cy="16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26565" tIns="213283" rIns="426565" bIns="213283" numCol="1" anchor="t" anchorCtr="0" compatLnSpc="1">
            <a:prstTxWarp prst="textNoShape">
              <a:avLst/>
            </a:prstTxWarp>
          </a:bodyPr>
          <a:lstStyle>
            <a:lvl1pPr algn="r" defTabSz="4265613" eaLnBrk="0" hangingPunct="0">
              <a:defRPr sz="57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30627638"/>
            <a:ext cx="18726150" cy="161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26565" tIns="213283" rIns="426565" bIns="213283" numCol="1" anchor="b" anchorCtr="0" compatLnSpc="1">
            <a:prstTxWarp prst="textNoShape">
              <a:avLst/>
            </a:prstTxWarp>
          </a:bodyPr>
          <a:lstStyle>
            <a:lvl1pPr defTabSz="4265613" eaLnBrk="0" hangingPunct="0">
              <a:defRPr sz="57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24479250" y="30627638"/>
            <a:ext cx="18734088" cy="161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26565" tIns="213283" rIns="426565" bIns="213283" numCol="1" anchor="b" anchorCtr="0" compatLnSpc="1">
            <a:prstTxWarp prst="textNoShape">
              <a:avLst/>
            </a:prstTxWarp>
          </a:bodyPr>
          <a:lstStyle>
            <a:lvl1pPr algn="r" defTabSz="4265613" eaLnBrk="0" hangingPunct="0">
              <a:defRPr sz="5700" b="0"/>
            </a:lvl1pPr>
          </a:lstStyle>
          <a:p>
            <a:pPr>
              <a:defRPr/>
            </a:pPr>
            <a:fld id="{9EABA708-F3B0-6F4B-8074-7DB665C7F6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395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18729325" cy="161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4482425" y="0"/>
            <a:ext cx="18729325" cy="161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2EF745C-D116-9242-9190-D0796BBAEEE5}" type="datetimeFigureOut">
              <a:rPr lang="en-US"/>
              <a:pPr>
                <a:defRPr/>
              </a:pPr>
              <a:t>7/14/2017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549313" y="2419350"/>
            <a:ext cx="16122650" cy="12091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322763" y="15317788"/>
            <a:ext cx="34575750" cy="14511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30630813"/>
            <a:ext cx="18729325" cy="161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4482425" y="30630813"/>
            <a:ext cx="18729325" cy="161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84698D2-1DFF-E64B-9579-D6E74F5806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0342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Geneva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Geneva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SC5314:</a:t>
            </a:r>
            <a:r>
              <a:rPr lang="en-US" baseline="0" dirty="0" smtClean="0">
                <a:latin typeface="Calibri" charset="0"/>
              </a:rPr>
              <a:t> WT (n=28), D1 (n=9), MR (n=3), D1 MR dKO (n=6)</a:t>
            </a:r>
            <a:endParaRPr lang="en-US" dirty="0">
              <a:latin typeface="Calibri" charset="0"/>
            </a:endParaRPr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fld id="{86BF81E1-AC43-A04D-ADAC-36018D764E58}" type="slidenum">
              <a:rPr lang="en-US" sz="1200"/>
              <a:pPr eaLnBrk="1" hangingPunct="1"/>
              <a:t>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667097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290888" y="29992638"/>
            <a:ext cx="9144000" cy="21939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4997113" y="29992638"/>
            <a:ext cx="13896975" cy="21939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456313" y="29992638"/>
            <a:ext cx="9144000" cy="21939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D92047-9F9D-7842-A9CA-10726321391C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77235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ChangeArrowheads="1"/>
          </p:cNvSpPr>
          <p:nvPr/>
        </p:nvSpPr>
        <p:spPr bwMode="auto">
          <a:xfrm>
            <a:off x="0" y="0"/>
            <a:ext cx="43891200" cy="32918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ctr" defTabSz="3762375" rtl="0" eaLnBrk="0" fontAlgn="base" hangingPunct="0">
        <a:spcBef>
          <a:spcPct val="0"/>
        </a:spcBef>
        <a:spcAft>
          <a:spcPct val="0"/>
        </a:spcAft>
        <a:defRPr sz="18100">
          <a:solidFill>
            <a:schemeClr val="tx2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3762375" rtl="0" eaLnBrk="0" fontAlgn="base" hangingPunct="0">
        <a:spcBef>
          <a:spcPct val="0"/>
        </a:spcBef>
        <a:spcAft>
          <a:spcPct val="0"/>
        </a:spcAft>
        <a:defRPr sz="18100">
          <a:solidFill>
            <a:schemeClr val="tx2"/>
          </a:solidFill>
          <a:latin typeface="Times" pitchFamily="18" charset="0"/>
          <a:ea typeface="ＭＳ Ｐゴシック" pitchFamily="-65" charset="-128"/>
          <a:cs typeface="ＭＳ Ｐゴシック" pitchFamily="-65" charset="-128"/>
        </a:defRPr>
      </a:lvl2pPr>
      <a:lvl3pPr algn="ctr" defTabSz="3762375" rtl="0" eaLnBrk="0" fontAlgn="base" hangingPunct="0">
        <a:spcBef>
          <a:spcPct val="0"/>
        </a:spcBef>
        <a:spcAft>
          <a:spcPct val="0"/>
        </a:spcAft>
        <a:defRPr sz="18100">
          <a:solidFill>
            <a:schemeClr val="tx2"/>
          </a:solidFill>
          <a:latin typeface="Times" pitchFamily="18" charset="0"/>
          <a:ea typeface="ＭＳ Ｐゴシック" pitchFamily="-65" charset="-128"/>
          <a:cs typeface="ＭＳ Ｐゴシック" pitchFamily="-65" charset="-128"/>
        </a:defRPr>
      </a:lvl3pPr>
      <a:lvl4pPr algn="ctr" defTabSz="3762375" rtl="0" eaLnBrk="0" fontAlgn="base" hangingPunct="0">
        <a:spcBef>
          <a:spcPct val="0"/>
        </a:spcBef>
        <a:spcAft>
          <a:spcPct val="0"/>
        </a:spcAft>
        <a:defRPr sz="18100">
          <a:solidFill>
            <a:schemeClr val="tx2"/>
          </a:solidFill>
          <a:latin typeface="Times" pitchFamily="18" charset="0"/>
          <a:ea typeface="ＭＳ Ｐゴシック" pitchFamily="-65" charset="-128"/>
          <a:cs typeface="ＭＳ Ｐゴシック" pitchFamily="-65" charset="-128"/>
        </a:defRPr>
      </a:lvl4pPr>
      <a:lvl5pPr algn="ctr" defTabSz="3762375" rtl="0" eaLnBrk="0" fontAlgn="base" hangingPunct="0">
        <a:spcBef>
          <a:spcPct val="0"/>
        </a:spcBef>
        <a:spcAft>
          <a:spcPct val="0"/>
        </a:spcAft>
        <a:defRPr sz="18100">
          <a:solidFill>
            <a:schemeClr val="tx2"/>
          </a:solidFill>
          <a:latin typeface="Times" pitchFamily="18" charset="0"/>
          <a:ea typeface="ＭＳ Ｐゴシック" pitchFamily="-65" charset="-128"/>
          <a:cs typeface="ＭＳ Ｐゴシック" pitchFamily="-65" charset="-128"/>
        </a:defRPr>
      </a:lvl5pPr>
      <a:lvl6pPr marL="457200" algn="ctr" defTabSz="3762375" rtl="0" fontAlgn="base">
        <a:spcBef>
          <a:spcPct val="0"/>
        </a:spcBef>
        <a:spcAft>
          <a:spcPct val="0"/>
        </a:spcAft>
        <a:defRPr sz="18100">
          <a:solidFill>
            <a:schemeClr val="tx2"/>
          </a:solidFill>
          <a:latin typeface="Times" pitchFamily="18" charset="0"/>
        </a:defRPr>
      </a:lvl6pPr>
      <a:lvl7pPr marL="914400" algn="ctr" defTabSz="3762375" rtl="0" fontAlgn="base">
        <a:spcBef>
          <a:spcPct val="0"/>
        </a:spcBef>
        <a:spcAft>
          <a:spcPct val="0"/>
        </a:spcAft>
        <a:defRPr sz="18100">
          <a:solidFill>
            <a:schemeClr val="tx2"/>
          </a:solidFill>
          <a:latin typeface="Times" pitchFamily="18" charset="0"/>
        </a:defRPr>
      </a:lvl7pPr>
      <a:lvl8pPr marL="1371600" algn="ctr" defTabSz="3762375" rtl="0" fontAlgn="base">
        <a:spcBef>
          <a:spcPct val="0"/>
        </a:spcBef>
        <a:spcAft>
          <a:spcPct val="0"/>
        </a:spcAft>
        <a:defRPr sz="18100">
          <a:solidFill>
            <a:schemeClr val="tx2"/>
          </a:solidFill>
          <a:latin typeface="Times" pitchFamily="18" charset="0"/>
        </a:defRPr>
      </a:lvl8pPr>
      <a:lvl9pPr marL="1828800" algn="ctr" defTabSz="3762375" rtl="0" fontAlgn="base">
        <a:spcBef>
          <a:spcPct val="0"/>
        </a:spcBef>
        <a:spcAft>
          <a:spcPct val="0"/>
        </a:spcAft>
        <a:defRPr sz="18100">
          <a:solidFill>
            <a:schemeClr val="tx2"/>
          </a:solidFill>
          <a:latin typeface="Times" pitchFamily="18" charset="0"/>
        </a:defRPr>
      </a:lvl9pPr>
    </p:titleStyle>
    <p:bodyStyle>
      <a:lvl1pPr marL="1411288" indent="-1411288" algn="l" defTabSz="3762375" rtl="0" eaLnBrk="0" fontAlgn="base" hangingPunct="0">
        <a:spcBef>
          <a:spcPct val="20000"/>
        </a:spcBef>
        <a:spcAft>
          <a:spcPct val="0"/>
        </a:spcAft>
        <a:buChar char="•"/>
        <a:defRPr sz="131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3055938" indent="-1176338" algn="l" defTabSz="3762375" rtl="0" eaLnBrk="0" fontAlgn="base" hangingPunct="0">
        <a:spcBef>
          <a:spcPct val="20000"/>
        </a:spcBef>
        <a:spcAft>
          <a:spcPct val="0"/>
        </a:spcAft>
        <a:buChar char="–"/>
        <a:defRPr sz="11600">
          <a:solidFill>
            <a:schemeClr val="tx1"/>
          </a:solidFill>
          <a:latin typeface="+mn-lt"/>
          <a:ea typeface="ＭＳ Ｐゴシック" pitchFamily="-65" charset="-128"/>
          <a:cs typeface="ＭＳ Ｐゴシック" charset="0"/>
        </a:defRPr>
      </a:lvl2pPr>
      <a:lvl3pPr marL="4702175" indent="-939800" algn="l" defTabSz="3762375" rtl="0" eaLnBrk="0" fontAlgn="base" hangingPunct="0">
        <a:spcBef>
          <a:spcPct val="20000"/>
        </a:spcBef>
        <a:spcAft>
          <a:spcPct val="0"/>
        </a:spcAft>
        <a:buChar char="•"/>
        <a:defRPr sz="9900">
          <a:solidFill>
            <a:schemeClr val="tx1"/>
          </a:solidFill>
          <a:latin typeface="+mn-lt"/>
          <a:ea typeface="ＭＳ Ｐゴシック" pitchFamily="-65" charset="-128"/>
          <a:cs typeface="ＭＳ Ｐゴシック" charset="0"/>
        </a:defRPr>
      </a:lvl3pPr>
      <a:lvl4pPr marL="6583363" indent="-941388" algn="l" defTabSz="3762375" rtl="0" eaLnBrk="0" fontAlgn="base" hangingPunct="0">
        <a:spcBef>
          <a:spcPct val="20000"/>
        </a:spcBef>
        <a:spcAft>
          <a:spcPct val="0"/>
        </a:spcAft>
        <a:buChar char="–"/>
        <a:defRPr sz="8200">
          <a:solidFill>
            <a:schemeClr val="tx1"/>
          </a:solidFill>
          <a:latin typeface="+mn-lt"/>
          <a:ea typeface="ＭＳ Ｐゴシック" pitchFamily="-65" charset="-128"/>
          <a:cs typeface="ＭＳ Ｐゴシック" charset="0"/>
        </a:defRPr>
      </a:lvl4pPr>
      <a:lvl5pPr marL="8461375" indent="-938213" algn="l" defTabSz="3762375" rtl="0" eaLnBrk="0" fontAlgn="base" hangingPunct="0">
        <a:spcBef>
          <a:spcPct val="20000"/>
        </a:spcBef>
        <a:spcAft>
          <a:spcPct val="0"/>
        </a:spcAft>
        <a:buChar char="»"/>
        <a:defRPr sz="8200">
          <a:solidFill>
            <a:schemeClr val="tx1"/>
          </a:solidFill>
          <a:latin typeface="+mn-lt"/>
          <a:ea typeface="ＭＳ Ｐゴシック" pitchFamily="-65" charset="-128"/>
          <a:cs typeface="ＭＳ Ｐゴシック" charset="0"/>
        </a:defRPr>
      </a:lvl5pPr>
      <a:lvl6pPr marL="8918575" indent="-938213" algn="l" defTabSz="3762375" rtl="0" fontAlgn="base">
        <a:spcBef>
          <a:spcPct val="20000"/>
        </a:spcBef>
        <a:spcAft>
          <a:spcPct val="0"/>
        </a:spcAft>
        <a:buChar char="»"/>
        <a:defRPr sz="8200">
          <a:solidFill>
            <a:schemeClr val="tx1"/>
          </a:solidFill>
          <a:latin typeface="+mn-lt"/>
        </a:defRPr>
      </a:lvl6pPr>
      <a:lvl7pPr marL="9375775" indent="-938213" algn="l" defTabSz="3762375" rtl="0" fontAlgn="base">
        <a:spcBef>
          <a:spcPct val="20000"/>
        </a:spcBef>
        <a:spcAft>
          <a:spcPct val="0"/>
        </a:spcAft>
        <a:buChar char="»"/>
        <a:defRPr sz="8200">
          <a:solidFill>
            <a:schemeClr val="tx1"/>
          </a:solidFill>
          <a:latin typeface="+mn-lt"/>
        </a:defRPr>
      </a:lvl7pPr>
      <a:lvl8pPr marL="9832975" indent="-938213" algn="l" defTabSz="3762375" rtl="0" fontAlgn="base">
        <a:spcBef>
          <a:spcPct val="20000"/>
        </a:spcBef>
        <a:spcAft>
          <a:spcPct val="0"/>
        </a:spcAft>
        <a:buChar char="»"/>
        <a:defRPr sz="8200">
          <a:solidFill>
            <a:schemeClr val="tx1"/>
          </a:solidFill>
          <a:latin typeface="+mn-lt"/>
        </a:defRPr>
      </a:lvl8pPr>
      <a:lvl9pPr marL="10290175" indent="-938213" algn="l" defTabSz="3762375" rtl="0" fontAlgn="base">
        <a:spcBef>
          <a:spcPct val="20000"/>
        </a:spcBef>
        <a:spcAft>
          <a:spcPct val="0"/>
        </a:spcAft>
        <a:buChar char="»"/>
        <a:defRPr sz="8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Text Box 17"/>
          <p:cNvSpPr txBox="1">
            <a:spLocks noChangeArrowheads="1"/>
          </p:cNvSpPr>
          <p:nvPr/>
        </p:nvSpPr>
        <p:spPr bwMode="auto">
          <a:xfrm>
            <a:off x="9601200" y="533400"/>
            <a:ext cx="33756600" cy="4233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760413" eaLnBrk="0" hangingPunct="0"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defTabSz="760413" eaLnBrk="0" hangingPunct="0"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2pPr>
            <a:lvl3pPr marL="1143000" indent="-228600" defTabSz="760413" eaLnBrk="0" hangingPunct="0"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3pPr>
            <a:lvl4pPr marL="1600200" indent="-228600" defTabSz="760413" eaLnBrk="0" hangingPunct="0"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4pPr>
            <a:lvl5pPr marL="2057400" indent="-228600" defTabSz="760413" eaLnBrk="0" hangingPunct="0"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5pPr>
            <a:lvl6pPr marL="2514600" indent="-228600" defTabSz="760413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6pPr>
            <a:lvl7pPr marL="2971800" indent="-228600" defTabSz="760413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7pPr>
            <a:lvl8pPr marL="3429000" indent="-228600" defTabSz="760413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8pPr>
            <a:lvl9pPr marL="3886200" indent="-228600" defTabSz="760413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lnSpc>
                <a:spcPct val="90000"/>
              </a:lnSpc>
              <a:spcAft>
                <a:spcPts val="2200"/>
              </a:spcAft>
              <a:defRPr/>
            </a:pPr>
            <a:r>
              <a:rPr lang="en-US" sz="8000" dirty="0">
                <a:solidFill>
                  <a:schemeClr val="tx2"/>
                </a:solidFill>
                <a:latin typeface="Helvetica"/>
                <a:cs typeface="Helvetica"/>
              </a:rPr>
              <a:t>Determining the roles of </a:t>
            </a:r>
            <a:r>
              <a:rPr lang="en-US" sz="8000" dirty="0" smtClean="0">
                <a:solidFill>
                  <a:schemeClr val="tx2"/>
                </a:solidFill>
                <a:latin typeface="Helvetica"/>
                <a:cs typeface="Helvetica"/>
              </a:rPr>
              <a:t>secreted </a:t>
            </a:r>
            <a:r>
              <a:rPr lang="en-US" sz="8000" dirty="0">
                <a:solidFill>
                  <a:schemeClr val="tx2"/>
                </a:solidFill>
                <a:latin typeface="Helvetica"/>
                <a:cs typeface="Helvetica"/>
              </a:rPr>
              <a:t>aspartyl proteases (SAPs) and </a:t>
            </a:r>
            <a:r>
              <a:rPr lang="en-US" sz="8000" dirty="0" smtClean="0">
                <a:solidFill>
                  <a:schemeClr val="tx2"/>
                </a:solidFill>
                <a:latin typeface="Helvetica"/>
                <a:cs typeface="Helvetica"/>
              </a:rPr>
              <a:t>pattern </a:t>
            </a:r>
            <a:r>
              <a:rPr lang="en-US" sz="8000" dirty="0">
                <a:solidFill>
                  <a:schemeClr val="tx2"/>
                </a:solidFill>
                <a:latin typeface="Helvetica"/>
                <a:cs typeface="Helvetica"/>
              </a:rPr>
              <a:t>recognition receptors (PRRs) in host-pathogen </a:t>
            </a:r>
            <a:r>
              <a:rPr lang="en-US" sz="8000" dirty="0" smtClean="0">
                <a:solidFill>
                  <a:schemeClr val="tx2"/>
                </a:solidFill>
                <a:latin typeface="Helvetica"/>
                <a:cs typeface="Helvetica"/>
              </a:rPr>
              <a:t>interactions</a:t>
            </a:r>
          </a:p>
          <a:p>
            <a:pPr algn="ctr">
              <a:lnSpc>
                <a:spcPct val="90000"/>
              </a:lnSpc>
              <a:spcAft>
                <a:spcPts val="2200"/>
              </a:spcAft>
              <a:defRPr/>
            </a:pPr>
            <a:r>
              <a:rPr lang="en-US" sz="4800" b="0" dirty="0" smtClean="0">
                <a:solidFill>
                  <a:srgbClr val="000000"/>
                </a:solidFill>
                <a:latin typeface="Helvetica"/>
                <a:cs typeface="Helvetica"/>
              </a:rPr>
              <a:t>Jeffrey Letourneau, Reeta Rao</a:t>
            </a:r>
            <a:endParaRPr lang="en-US" sz="4800" b="0" dirty="0">
              <a:solidFill>
                <a:srgbClr val="000000"/>
              </a:solidFill>
              <a:latin typeface="Helvetica"/>
              <a:cs typeface="Helvetica"/>
            </a:endParaRPr>
          </a:p>
          <a:p>
            <a:pPr algn="ctr">
              <a:lnSpc>
                <a:spcPct val="90000"/>
              </a:lnSpc>
              <a:spcAft>
                <a:spcPts val="2200"/>
              </a:spcAft>
              <a:defRPr/>
            </a:pPr>
            <a:r>
              <a:rPr lang="en-US" sz="4800" b="0" dirty="0" smtClean="0">
                <a:solidFill>
                  <a:srgbClr val="000000"/>
                </a:solidFill>
                <a:latin typeface="Helvetica"/>
                <a:cs typeface="Helvetica"/>
              </a:rPr>
              <a:t>Department </a:t>
            </a:r>
            <a:r>
              <a:rPr lang="en-US" sz="4800" b="0" dirty="0">
                <a:solidFill>
                  <a:srgbClr val="000000"/>
                </a:solidFill>
                <a:latin typeface="Helvetica"/>
                <a:cs typeface="Helvetica"/>
              </a:rPr>
              <a:t>of Biology and Biotechnology, Worcester Polytechnic Institute, Worcester, MA, USA</a:t>
            </a:r>
          </a:p>
          <a:p>
            <a:pPr algn="ctr">
              <a:lnSpc>
                <a:spcPct val="90000"/>
              </a:lnSpc>
              <a:spcAft>
                <a:spcPts val="2200"/>
              </a:spcAft>
              <a:defRPr/>
            </a:pPr>
            <a:endParaRPr lang="en-US" sz="4800" b="0" dirty="0">
              <a:solidFill>
                <a:srgbClr val="005A9B"/>
              </a:solidFill>
              <a:latin typeface="Helvetica"/>
              <a:cs typeface="Helvetica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9158793" y="22845752"/>
            <a:ext cx="13748610" cy="4841049"/>
            <a:chOff x="29129508" y="22872568"/>
            <a:chExt cx="13748610" cy="4841049"/>
          </a:xfrm>
        </p:grpSpPr>
        <p:sp>
          <p:nvSpPr>
            <p:cNvPr id="33" name="Rectangle 33"/>
            <p:cNvSpPr>
              <a:spLocks noChangeArrowheads="1"/>
            </p:cNvSpPr>
            <p:nvPr/>
          </p:nvSpPr>
          <p:spPr bwMode="auto">
            <a:xfrm>
              <a:off x="29129508" y="23903619"/>
              <a:ext cx="13748610" cy="380999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1436" tIns="45717" rIns="91436" bIns="45717" anchor="ctr"/>
            <a:lstStyle/>
            <a:p>
              <a:pPr>
                <a:defRPr/>
              </a:pPr>
              <a:endParaRPr lang="en-US">
                <a:latin typeface="Helvetica"/>
                <a:cs typeface="Helvetica"/>
              </a:endParaRPr>
            </a:p>
          </p:txBody>
        </p:sp>
        <p:sp>
          <p:nvSpPr>
            <p:cNvPr id="36" name="Text Box 45"/>
            <p:cNvSpPr txBox="1">
              <a:spLocks noChangeArrowheads="1"/>
            </p:cNvSpPr>
            <p:nvPr/>
          </p:nvSpPr>
          <p:spPr bwMode="auto">
            <a:xfrm>
              <a:off x="29129508" y="22872568"/>
              <a:ext cx="13748610" cy="1031051"/>
            </a:xfrm>
            <a:prstGeom prst="rect">
              <a:avLst/>
            </a:prstGeom>
            <a:solidFill>
              <a:srgbClr val="0065BD"/>
            </a:solidFill>
            <a:ln>
              <a:solidFill>
                <a:schemeClr val="tx1"/>
              </a:solidFill>
            </a:ln>
          </p:spPr>
          <p:txBody>
            <a:bodyPr wrap="square" lIns="457200" tIns="137160" rIns="457200" bIns="274320" anchor="ctr">
              <a:spAutoFit/>
            </a:bodyPr>
            <a:lstStyle>
              <a:defPPr>
                <a:defRPr lang="en-AU"/>
              </a:defPPr>
              <a:lvl1pPr algn="ctr" eaLnBrk="1" hangingPunct="1">
                <a:defRPr sz="4000">
                  <a:solidFill>
                    <a:schemeClr val="bg1"/>
                  </a:solidFill>
                  <a:latin typeface="Helvetica"/>
                  <a:cs typeface="Helvetica"/>
                </a:defRPr>
              </a:lvl1pPr>
              <a:lvl2pPr marL="742950" indent="-285750" eaLnBrk="0" hangingPunct="0"/>
              <a:lvl3pPr marL="1143000" indent="-228600" eaLnBrk="0" hangingPunct="0"/>
              <a:lvl4pPr marL="1600200" indent="-228600" eaLnBrk="0" hangingPunct="0"/>
              <a:lvl5pPr marL="2057400" indent="-228600" eaLnBrk="0" hangingPunct="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dirty="0"/>
                <a:t>Acknowledgements</a:t>
              </a: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29283938" y="24165939"/>
              <a:ext cx="13329916" cy="3339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eaLnBrk="1" hangingPunct="1">
                <a:spcAft>
                  <a:spcPts val="600"/>
                </a:spcAft>
              </a:pPr>
              <a:r>
                <a:rPr lang="en-US" sz="2800" b="0" dirty="0" smtClean="0">
                  <a:latin typeface="Helvetica"/>
                  <a:cs typeface="Helvetica"/>
                </a:rPr>
                <a:t>I would like to thank the following individuals for their contributions to this project:</a:t>
              </a:r>
            </a:p>
            <a:p>
              <a:pPr marL="457200" indent="-457200" algn="just" eaLnBrk="1" hangingPunct="1">
                <a:spcAft>
                  <a:spcPts val="600"/>
                </a:spcAft>
                <a:buFont typeface="Arial" charset="0"/>
                <a:buChar char="•"/>
              </a:pPr>
              <a:r>
                <a:rPr lang="en-US" sz="2800" b="0" dirty="0" smtClean="0">
                  <a:latin typeface="Helvetica"/>
                  <a:cs typeface="Helvetica"/>
                </a:rPr>
                <a:t>My advisor, Dr. Reeta Rao, for providing continuous guidance on this project and in my career as a microbiologist</a:t>
              </a:r>
            </a:p>
            <a:p>
              <a:pPr marL="457200" indent="-457200" algn="just">
                <a:spcAft>
                  <a:spcPts val="600"/>
                </a:spcAft>
                <a:buFont typeface="Arial" charset="0"/>
                <a:buChar char="•"/>
              </a:pPr>
              <a:r>
                <a:rPr lang="en-US" sz="2800" b="0" dirty="0" smtClean="0">
                  <a:latin typeface="Helvetica"/>
                  <a:cs typeface="Helvetica"/>
                </a:rPr>
                <a:t>My lab mates, Toni Delorey, Pablo Reyes-Gutierrez, Meredith Rioux, and Bo Yang, for sharing their expertise and offering assistance on lab techniques</a:t>
              </a:r>
            </a:p>
            <a:p>
              <a:pPr marL="457200" indent="-457200" algn="just" eaLnBrk="1" hangingPunct="1">
                <a:spcAft>
                  <a:spcPts val="600"/>
                </a:spcAft>
                <a:buFont typeface="Arial" charset="0"/>
                <a:buChar char="•"/>
              </a:pPr>
              <a:r>
                <a:rPr lang="en-US" sz="2800" b="0" dirty="0" smtClean="0">
                  <a:latin typeface="Helvetica"/>
                  <a:cs typeface="Helvetica"/>
                </a:rPr>
                <a:t>Dr. Stu Levitz and Dr. Chrono Lee at the University of Massachusetts Medical School for providing the macrophage cell lines used in this study</a:t>
              </a:r>
              <a:endParaRPr lang="en-US" sz="2800" b="0" dirty="0">
                <a:latin typeface="Helvetica"/>
                <a:cs typeface="Helvetica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3816783" y="32779504"/>
            <a:ext cx="1846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9109" y="1157080"/>
            <a:ext cx="9123427" cy="2957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29129508" y="27932690"/>
            <a:ext cx="13777895" cy="4452309"/>
            <a:chOff x="29129508" y="27932687"/>
            <a:chExt cx="13777895" cy="4452309"/>
          </a:xfrm>
        </p:grpSpPr>
        <p:sp>
          <p:nvSpPr>
            <p:cNvPr id="166" name="Rectangle 33"/>
            <p:cNvSpPr>
              <a:spLocks noChangeArrowheads="1"/>
            </p:cNvSpPr>
            <p:nvPr/>
          </p:nvSpPr>
          <p:spPr bwMode="auto">
            <a:xfrm>
              <a:off x="29129508" y="28445223"/>
              <a:ext cx="13776646" cy="393977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1436" tIns="45717" rIns="91436" bIns="45717" anchor="ctr"/>
            <a:lstStyle/>
            <a:p>
              <a:pPr>
                <a:defRPr/>
              </a:pPr>
              <a:endParaRPr lang="en-US" dirty="0">
                <a:latin typeface="Helvetica"/>
                <a:cs typeface="Helvetica"/>
              </a:endParaRPr>
            </a:p>
          </p:txBody>
        </p:sp>
        <p:sp>
          <p:nvSpPr>
            <p:cNvPr id="168" name="Text Box 45"/>
            <p:cNvSpPr txBox="1">
              <a:spLocks noChangeArrowheads="1"/>
            </p:cNvSpPr>
            <p:nvPr/>
          </p:nvSpPr>
          <p:spPr bwMode="auto">
            <a:xfrm>
              <a:off x="29130757" y="27932687"/>
              <a:ext cx="13776646" cy="1031051"/>
            </a:xfrm>
            <a:prstGeom prst="rect">
              <a:avLst/>
            </a:prstGeom>
            <a:solidFill>
              <a:srgbClr val="0065BD"/>
            </a:solidFill>
            <a:ln>
              <a:solidFill>
                <a:schemeClr val="tx1"/>
              </a:solidFill>
            </a:ln>
          </p:spPr>
          <p:txBody>
            <a:bodyPr wrap="square" lIns="457200" tIns="137160" rIns="457200" bIns="274320" anchor="ctr">
              <a:spAutoFit/>
            </a:bodyPr>
            <a:lstStyle>
              <a:defPPr>
                <a:defRPr lang="en-AU"/>
              </a:defPPr>
              <a:lvl1pPr algn="ctr" eaLnBrk="1" hangingPunct="1">
                <a:defRPr sz="4000">
                  <a:solidFill>
                    <a:schemeClr val="bg1"/>
                  </a:solidFill>
                  <a:latin typeface="Helvetica"/>
                  <a:cs typeface="Helvetica"/>
                </a:defRPr>
              </a:lvl1pPr>
              <a:lvl2pPr marL="742950" indent="-285750" eaLnBrk="0" hangingPunct="0"/>
              <a:lvl3pPr marL="1143000" indent="-228600" eaLnBrk="0" hangingPunct="0"/>
              <a:lvl4pPr marL="1600200" indent="-228600" eaLnBrk="0" hangingPunct="0"/>
              <a:lvl5pPr marL="2057400" indent="-228600" eaLnBrk="0" hangingPunct="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dirty="0"/>
                <a:t>References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9283939" y="29132483"/>
              <a:ext cx="13421774" cy="30315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2200" b="0" dirty="0" smtClean="0">
                  <a:latin typeface="Helvetica" panose="020B0604020202020204" pitchFamily="34" charset="0"/>
                  <a:cs typeface="Helvetica" panose="020B0604020202020204" pitchFamily="34" charset="0"/>
                </a:rPr>
                <a:t>[1] </a:t>
              </a:r>
              <a:r>
                <a:rPr lang="en-US" sz="2200" b="0" dirty="0" err="1" smtClean="0">
                  <a:latin typeface="Helvetica" panose="020B0604020202020204" pitchFamily="34" charset="0"/>
                  <a:cs typeface="Helvetica" panose="020B0604020202020204" pitchFamily="34" charset="0"/>
                </a:rPr>
                <a:t>Naglik</a:t>
              </a:r>
              <a:r>
                <a:rPr lang="en-US" sz="2200" b="0" dirty="0">
                  <a:latin typeface="Helvetica" panose="020B0604020202020204" pitchFamily="34" charset="0"/>
                  <a:cs typeface="Helvetica" panose="020B0604020202020204" pitchFamily="34" charset="0"/>
                </a:rPr>
                <a:t>, J. R., </a:t>
              </a:r>
              <a:r>
                <a:rPr lang="en-US" sz="2200" b="0" dirty="0" err="1">
                  <a:latin typeface="Helvetica" panose="020B0604020202020204" pitchFamily="34" charset="0"/>
                  <a:cs typeface="Helvetica" panose="020B0604020202020204" pitchFamily="34" charset="0"/>
                </a:rPr>
                <a:t>Challacombe</a:t>
              </a:r>
              <a:r>
                <a:rPr lang="en-US" sz="2200" b="0" dirty="0">
                  <a:latin typeface="Helvetica" panose="020B0604020202020204" pitchFamily="34" charset="0"/>
                  <a:cs typeface="Helvetica" panose="020B0604020202020204" pitchFamily="34" charset="0"/>
                </a:rPr>
                <a:t>, S. J., &amp; </a:t>
              </a:r>
              <a:r>
                <a:rPr lang="en-US" sz="2200" b="0" dirty="0" err="1">
                  <a:latin typeface="Helvetica" panose="020B0604020202020204" pitchFamily="34" charset="0"/>
                  <a:cs typeface="Helvetica" panose="020B0604020202020204" pitchFamily="34" charset="0"/>
                </a:rPr>
                <a:t>Hube</a:t>
              </a:r>
              <a:r>
                <a:rPr lang="en-US" sz="2200" b="0" dirty="0">
                  <a:latin typeface="Helvetica" panose="020B0604020202020204" pitchFamily="34" charset="0"/>
                  <a:cs typeface="Helvetica" panose="020B0604020202020204" pitchFamily="34" charset="0"/>
                </a:rPr>
                <a:t>, B. (2003). Candida albicans secreted aspartyl proteinases in virulence and pathogenesis. </a:t>
              </a:r>
              <a:r>
                <a:rPr lang="en-US" sz="2200" b="0" i="1" dirty="0">
                  <a:latin typeface="Helvetica" panose="020B0604020202020204" pitchFamily="34" charset="0"/>
                  <a:cs typeface="Helvetica" panose="020B0604020202020204" pitchFamily="34" charset="0"/>
                </a:rPr>
                <a:t>Microbiology and molecular biology reviews</a:t>
              </a:r>
              <a:r>
                <a:rPr lang="en-US" sz="2200" b="0" dirty="0">
                  <a:latin typeface="Helvetica" panose="020B0604020202020204" pitchFamily="34" charset="0"/>
                  <a:cs typeface="Helvetica" panose="020B0604020202020204" pitchFamily="34" charset="0"/>
                </a:rPr>
                <a:t>, 67(3), 400-428</a:t>
              </a:r>
              <a:r>
                <a:rPr lang="en-US" sz="2200" b="0" dirty="0" smtClean="0">
                  <a:latin typeface="Helvetica" panose="020B0604020202020204" pitchFamily="34" charset="0"/>
                  <a:cs typeface="Helvetica" panose="020B0604020202020204" pitchFamily="34" charset="0"/>
                </a:rPr>
                <a:t>.</a:t>
              </a:r>
            </a:p>
            <a:p>
              <a:pPr>
                <a:spcAft>
                  <a:spcPts val="600"/>
                </a:spcAft>
              </a:pPr>
              <a:r>
                <a:rPr lang="en-US" sz="2200" b="0" dirty="0">
                  <a:latin typeface="Helvetica" panose="020B0604020202020204" pitchFamily="34" charset="0"/>
                  <a:cs typeface="Helvetica" panose="020B0604020202020204" pitchFamily="34" charset="0"/>
                </a:rPr>
                <a:t>[2] Sherry, L., </a:t>
              </a:r>
              <a:r>
                <a:rPr lang="en-US" sz="2200" b="0" dirty="0" err="1">
                  <a:latin typeface="Helvetica" panose="020B0604020202020204" pitchFamily="34" charset="0"/>
                  <a:cs typeface="Helvetica" panose="020B0604020202020204" pitchFamily="34" charset="0"/>
                </a:rPr>
                <a:t>Ramage</a:t>
              </a:r>
              <a:r>
                <a:rPr lang="en-US" sz="2200" b="0" dirty="0">
                  <a:latin typeface="Helvetica" panose="020B0604020202020204" pitchFamily="34" charset="0"/>
                  <a:cs typeface="Helvetica" panose="020B0604020202020204" pitchFamily="34" charset="0"/>
                </a:rPr>
                <a:t>, G., Kean, R., </a:t>
              </a:r>
              <a:r>
                <a:rPr lang="en-US" sz="2200" b="0" dirty="0" err="1">
                  <a:latin typeface="Helvetica" panose="020B0604020202020204" pitchFamily="34" charset="0"/>
                  <a:cs typeface="Helvetica" panose="020B0604020202020204" pitchFamily="34" charset="0"/>
                </a:rPr>
                <a:t>Borman</a:t>
              </a:r>
              <a:r>
                <a:rPr lang="en-US" sz="2200" b="0" dirty="0">
                  <a:latin typeface="Helvetica" panose="020B0604020202020204" pitchFamily="34" charset="0"/>
                  <a:cs typeface="Helvetica" panose="020B0604020202020204" pitchFamily="34" charset="0"/>
                </a:rPr>
                <a:t>, A., Johnson, E. M., Richardson, M. D., &amp; </a:t>
              </a:r>
              <a:r>
                <a:rPr lang="en-US" sz="2200" b="0" dirty="0" err="1">
                  <a:latin typeface="Helvetica" panose="020B0604020202020204" pitchFamily="34" charset="0"/>
                  <a:cs typeface="Helvetica" panose="020B0604020202020204" pitchFamily="34" charset="0"/>
                </a:rPr>
                <a:t>Rautemaa</a:t>
              </a:r>
              <a:r>
                <a:rPr lang="en-US" sz="2200" b="0" dirty="0">
                  <a:latin typeface="Helvetica" panose="020B0604020202020204" pitchFamily="34" charset="0"/>
                  <a:cs typeface="Helvetica" panose="020B0604020202020204" pitchFamily="34" charset="0"/>
                </a:rPr>
                <a:t>-Richardson, R. (2016). Candida </a:t>
              </a:r>
              <a:r>
                <a:rPr lang="en-US" sz="2200" b="0" dirty="0" err="1">
                  <a:latin typeface="Helvetica" panose="020B0604020202020204" pitchFamily="34" charset="0"/>
                  <a:cs typeface="Helvetica" panose="020B0604020202020204" pitchFamily="34" charset="0"/>
                </a:rPr>
                <a:t>auris</a:t>
              </a:r>
              <a:r>
                <a:rPr lang="en-US" sz="2200" b="0" dirty="0">
                  <a:latin typeface="Helvetica" panose="020B0604020202020204" pitchFamily="34" charset="0"/>
                  <a:cs typeface="Helvetica" panose="020B0604020202020204" pitchFamily="34" charset="0"/>
                </a:rPr>
                <a:t> is highly virulent and resistant, and capable of forming biofilms</a:t>
              </a:r>
              <a:r>
                <a:rPr lang="en-US" sz="2200" b="0" i="1" dirty="0">
                  <a:latin typeface="Helvetica" panose="020B0604020202020204" pitchFamily="34" charset="0"/>
                  <a:cs typeface="Helvetica" panose="020B0604020202020204" pitchFamily="34" charset="0"/>
                </a:rPr>
                <a:t>. Emerging Infectious Diseases</a:t>
              </a:r>
              <a:r>
                <a:rPr lang="en-US" sz="2200" b="0" dirty="0" smtClean="0">
                  <a:latin typeface="Helvetica" panose="020B0604020202020204" pitchFamily="34" charset="0"/>
                  <a:cs typeface="Helvetica" panose="020B0604020202020204" pitchFamily="34" charset="0"/>
                </a:rPr>
                <a:t>.</a:t>
              </a:r>
            </a:p>
            <a:p>
              <a:pPr>
                <a:spcAft>
                  <a:spcPts val="600"/>
                </a:spcAft>
              </a:pPr>
              <a:r>
                <a:rPr lang="en-US" sz="2200" b="0" dirty="0">
                  <a:latin typeface="Helvetica" panose="020B0604020202020204" pitchFamily="34" charset="0"/>
                  <a:cs typeface="Helvetica" panose="020B0604020202020204" pitchFamily="34" charset="0"/>
                </a:rPr>
                <a:t>[3] </a:t>
              </a:r>
              <a:r>
                <a:rPr lang="en-US" sz="2200" b="0" dirty="0" err="1">
                  <a:latin typeface="Helvetica" panose="020B0604020202020204" pitchFamily="34" charset="0"/>
                  <a:cs typeface="Helvetica" panose="020B0604020202020204" pitchFamily="34" charset="0"/>
                </a:rPr>
                <a:t>Netea</a:t>
              </a:r>
              <a:r>
                <a:rPr lang="en-US" sz="2200" b="0" dirty="0">
                  <a:latin typeface="Helvetica" panose="020B0604020202020204" pitchFamily="34" charset="0"/>
                  <a:cs typeface="Helvetica" panose="020B0604020202020204" pitchFamily="34" charset="0"/>
                </a:rPr>
                <a:t>, M. G., &amp; </a:t>
              </a:r>
              <a:r>
                <a:rPr lang="en-US" sz="2200" b="0" dirty="0" err="1">
                  <a:latin typeface="Helvetica" panose="020B0604020202020204" pitchFamily="34" charset="0"/>
                  <a:cs typeface="Helvetica" panose="020B0604020202020204" pitchFamily="34" charset="0"/>
                </a:rPr>
                <a:t>Maródi</a:t>
              </a:r>
              <a:r>
                <a:rPr lang="en-US" sz="2200" b="0" dirty="0">
                  <a:latin typeface="Helvetica" panose="020B0604020202020204" pitchFamily="34" charset="0"/>
                  <a:cs typeface="Helvetica" panose="020B0604020202020204" pitchFamily="34" charset="0"/>
                </a:rPr>
                <a:t>, L. (2010). Innate immune mechanisms for recognition and uptake of Candida species. </a:t>
              </a:r>
              <a:r>
                <a:rPr lang="en-US" sz="2200" b="0" i="1" dirty="0">
                  <a:latin typeface="Helvetica" panose="020B0604020202020204" pitchFamily="34" charset="0"/>
                  <a:cs typeface="Helvetica" panose="020B0604020202020204" pitchFamily="34" charset="0"/>
                </a:rPr>
                <a:t>Trends in immunology</a:t>
              </a:r>
              <a:r>
                <a:rPr lang="en-US" sz="2200" b="0" dirty="0">
                  <a:latin typeface="Helvetica" panose="020B0604020202020204" pitchFamily="34" charset="0"/>
                  <a:cs typeface="Helvetica" panose="020B0604020202020204" pitchFamily="34" charset="0"/>
                </a:rPr>
                <a:t>, 31(9), 346-353</a:t>
              </a:r>
              <a:r>
                <a:rPr lang="en-US" sz="2200" b="0" dirty="0" smtClean="0">
                  <a:latin typeface="Helvetica" panose="020B0604020202020204" pitchFamily="34" charset="0"/>
                  <a:cs typeface="Helvetica" panose="020B0604020202020204" pitchFamily="34" charset="0"/>
                </a:rPr>
                <a:t>.</a:t>
              </a:r>
            </a:p>
            <a:p>
              <a:pPr>
                <a:spcAft>
                  <a:spcPts val="600"/>
                </a:spcAft>
              </a:pPr>
              <a:r>
                <a:rPr lang="en-US" sz="2200" b="0" dirty="0">
                  <a:latin typeface="Helvetica" panose="020B0604020202020204" pitchFamily="34" charset="0"/>
                  <a:cs typeface="Helvetica" panose="020B0604020202020204" pitchFamily="34" charset="0"/>
                </a:rPr>
                <a:t>[4] Takeuchi, O., &amp; Akira, S. (2010). Pattern recognition receptors and inflammation. </a:t>
              </a:r>
              <a:r>
                <a:rPr lang="en-US" sz="2200" b="0" i="1" dirty="0">
                  <a:latin typeface="Helvetica" panose="020B0604020202020204" pitchFamily="34" charset="0"/>
                  <a:cs typeface="Helvetica" panose="020B0604020202020204" pitchFamily="34" charset="0"/>
                </a:rPr>
                <a:t>Cell</a:t>
              </a:r>
              <a:r>
                <a:rPr lang="en-US" sz="2200" b="0" dirty="0">
                  <a:latin typeface="Helvetica" panose="020B0604020202020204" pitchFamily="34" charset="0"/>
                  <a:cs typeface="Helvetica" panose="020B0604020202020204" pitchFamily="34" charset="0"/>
                </a:rPr>
                <a:t>, 140(6), 805-820</a:t>
              </a:r>
              <a:r>
                <a:rPr lang="en-US" sz="2200" b="0" dirty="0" smtClean="0">
                  <a:latin typeface="Helvetica" panose="020B0604020202020204" pitchFamily="34" charset="0"/>
                  <a:cs typeface="Helvetica" panose="020B0604020202020204" pitchFamily="34" charset="0"/>
                </a:rPr>
                <a:t>.</a:t>
              </a:r>
            </a:p>
          </p:txBody>
        </p:sp>
      </p:grp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917099" y="4876799"/>
            <a:ext cx="13716000" cy="157573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>
              <a:latin typeface="Helvetica"/>
              <a:cs typeface="Helvetica"/>
            </a:endParaRPr>
          </a:p>
        </p:txBody>
      </p:sp>
      <p:sp>
        <p:nvSpPr>
          <p:cNvPr id="5127" name="TextBox 185"/>
          <p:cNvSpPr txBox="1">
            <a:spLocks noChangeArrowheads="1"/>
          </p:cNvSpPr>
          <p:nvPr/>
        </p:nvSpPr>
        <p:spPr bwMode="auto">
          <a:xfrm>
            <a:off x="1140927" y="6631217"/>
            <a:ext cx="13098146" cy="664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marL="457200" indent="-457200" algn="just" eaLnBrk="1" hangingPunct="1">
              <a:spcAft>
                <a:spcPts val="600"/>
              </a:spcAft>
              <a:buFont typeface="Arial" charset="0"/>
              <a:buChar char="•"/>
            </a:pPr>
            <a:r>
              <a:rPr lang="en-US" sz="2800" b="0" i="1" dirty="0" smtClean="0">
                <a:latin typeface="Helvetica"/>
                <a:cs typeface="Helvetica"/>
              </a:rPr>
              <a:t>Candida </a:t>
            </a:r>
            <a:r>
              <a:rPr lang="en-US" sz="2800" b="0" i="1" dirty="0">
                <a:latin typeface="Helvetica"/>
                <a:cs typeface="Helvetica"/>
              </a:rPr>
              <a:t>albicans </a:t>
            </a:r>
            <a:r>
              <a:rPr lang="en-US" sz="2800" b="0" dirty="0" smtClean="0">
                <a:latin typeface="Helvetica"/>
                <a:cs typeface="Helvetica"/>
              </a:rPr>
              <a:t>is a yeast present in the microbiomes of healthy individuals, but can cause opportunistic infections and form biofilms on medical devices</a:t>
            </a:r>
            <a:r>
              <a:rPr lang="en-US" sz="2800" b="0" baseline="30000" dirty="0" smtClean="0">
                <a:latin typeface="Helvetica"/>
                <a:cs typeface="Helvetica"/>
              </a:rPr>
              <a:t>1,2</a:t>
            </a:r>
            <a:endParaRPr lang="en-US" sz="2800" b="0" dirty="0" smtClean="0">
              <a:latin typeface="Helvetica"/>
              <a:cs typeface="Helvetica"/>
            </a:endParaRPr>
          </a:p>
          <a:p>
            <a:pPr marL="1200150" lvl="1" indent="-457200" algn="just" eaLnBrk="1" hangingPunct="1">
              <a:spcAft>
                <a:spcPts val="600"/>
              </a:spcAft>
              <a:buFont typeface="Arial" charset="0"/>
              <a:buChar char="•"/>
            </a:pPr>
            <a:r>
              <a:rPr lang="en-US" sz="2800" b="0" dirty="0" smtClean="0">
                <a:latin typeface="Helvetica"/>
                <a:cs typeface="Helvetica"/>
              </a:rPr>
              <a:t>Yeast infections, oral thrush, and bloodstream infections</a:t>
            </a:r>
            <a:r>
              <a:rPr lang="en-US" sz="2800" b="0" baseline="30000" dirty="0" smtClean="0">
                <a:latin typeface="Helvetica"/>
                <a:cs typeface="Helvetica"/>
              </a:rPr>
              <a:t>1</a:t>
            </a:r>
            <a:endParaRPr lang="en-US" sz="2800" b="0" dirty="0" smtClean="0">
              <a:latin typeface="Helvetica"/>
              <a:cs typeface="Helvetica"/>
            </a:endParaRPr>
          </a:p>
          <a:p>
            <a:pPr marL="457200" indent="-457200" algn="just" eaLnBrk="1" hangingPunct="1">
              <a:spcAft>
                <a:spcPts val="600"/>
              </a:spcAft>
              <a:buFont typeface="Arial" charset="0"/>
              <a:buChar char="•"/>
            </a:pPr>
            <a:r>
              <a:rPr lang="en-US" sz="2800" b="0" dirty="0" smtClean="0">
                <a:latin typeface="Helvetica"/>
                <a:cs typeface="Helvetica"/>
              </a:rPr>
              <a:t>Antifungal resistance is an issue in both well-characterized species like </a:t>
            </a:r>
            <a:r>
              <a:rPr lang="en-US" sz="2800" b="0" i="1" dirty="0" smtClean="0">
                <a:latin typeface="Helvetica"/>
                <a:cs typeface="Helvetica"/>
              </a:rPr>
              <a:t>C. albicans</a:t>
            </a:r>
            <a:r>
              <a:rPr lang="en-US" sz="2800" b="0" dirty="0" smtClean="0">
                <a:latin typeface="Helvetica"/>
                <a:cs typeface="Helvetica"/>
              </a:rPr>
              <a:t> and newly discovered species like </a:t>
            </a:r>
            <a:r>
              <a:rPr lang="en-US" sz="2800" b="0" i="1" dirty="0" smtClean="0">
                <a:latin typeface="Helvetica"/>
                <a:cs typeface="Helvetica"/>
              </a:rPr>
              <a:t>C. auris</a:t>
            </a:r>
            <a:r>
              <a:rPr lang="en-US" sz="2800" b="0" baseline="30000" dirty="0" smtClean="0">
                <a:latin typeface="Helvetica"/>
                <a:cs typeface="Helvetica"/>
              </a:rPr>
              <a:t>2</a:t>
            </a:r>
          </a:p>
          <a:p>
            <a:pPr marL="1200150" lvl="1" indent="-457200" algn="just" eaLnBrk="1" hangingPunct="1">
              <a:spcAft>
                <a:spcPts val="600"/>
              </a:spcAft>
              <a:buFont typeface="Arial" charset="0"/>
              <a:buChar char="•"/>
            </a:pPr>
            <a:r>
              <a:rPr lang="en-US" sz="2800" b="0" dirty="0" smtClean="0">
                <a:latin typeface="Helvetica"/>
                <a:cs typeface="Helvetica"/>
              </a:rPr>
              <a:t>Understanding host-pathogen interactions can aid antifungal development</a:t>
            </a:r>
          </a:p>
          <a:p>
            <a:pPr marL="457200" indent="-457200" algn="just" eaLnBrk="1" hangingPunct="1">
              <a:spcAft>
                <a:spcPts val="600"/>
              </a:spcAft>
              <a:buFont typeface="Arial" charset="0"/>
              <a:buChar char="•"/>
            </a:pPr>
            <a:r>
              <a:rPr lang="en-US" sz="2800" b="0" dirty="0" smtClean="0">
                <a:latin typeface="Helvetica"/>
                <a:cs typeface="Helvetica"/>
              </a:rPr>
              <a:t>Immune cells such as macrophages use pattern recognition receptors (PRRs) to recognize pathogens</a:t>
            </a:r>
            <a:r>
              <a:rPr lang="en-US" sz="2800" b="0" baseline="30000" dirty="0" smtClean="0">
                <a:latin typeface="Helvetica"/>
                <a:cs typeface="Helvetica"/>
              </a:rPr>
              <a:t>3,4</a:t>
            </a:r>
            <a:endParaRPr lang="en-US" sz="2800" b="0" dirty="0" smtClean="0">
              <a:latin typeface="Helvetica"/>
              <a:cs typeface="Helvetica"/>
            </a:endParaRPr>
          </a:p>
          <a:p>
            <a:pPr marL="1200150" lvl="1" indent="-457200" algn="just" eaLnBrk="1" hangingPunct="1">
              <a:spcAft>
                <a:spcPts val="600"/>
              </a:spcAft>
              <a:buFont typeface="Arial" charset="0"/>
              <a:buChar char="•"/>
            </a:pPr>
            <a:r>
              <a:rPr lang="en-US" sz="2800" b="0" dirty="0" smtClean="0">
                <a:latin typeface="Helvetica"/>
                <a:cs typeface="Helvetica"/>
              </a:rPr>
              <a:t>Macrophages are among the first responders to infection, eliminating pathogens via phagocytosis</a:t>
            </a:r>
            <a:r>
              <a:rPr lang="en-US" sz="2800" b="0" baseline="30000" dirty="0" smtClean="0">
                <a:latin typeface="Helvetica"/>
                <a:cs typeface="Helvetica"/>
              </a:rPr>
              <a:t>3</a:t>
            </a:r>
            <a:endParaRPr lang="en-US" sz="2800" b="0" dirty="0" smtClean="0">
              <a:latin typeface="Helvetica"/>
              <a:cs typeface="Helvetica"/>
            </a:endParaRPr>
          </a:p>
          <a:p>
            <a:pPr marL="457200" indent="-457200" algn="just" eaLnBrk="1" hangingPunct="1">
              <a:spcAft>
                <a:spcPts val="600"/>
              </a:spcAft>
              <a:buFont typeface="Arial" charset="0"/>
              <a:buChar char="•"/>
            </a:pPr>
            <a:r>
              <a:rPr lang="en-US" sz="2800" b="0" i="1" dirty="0" smtClean="0">
                <a:latin typeface="Helvetica"/>
                <a:cs typeface="Helvetica"/>
              </a:rPr>
              <a:t>C. albicans</a:t>
            </a:r>
            <a:r>
              <a:rPr lang="en-US" sz="2800" b="0" dirty="0" smtClean="0">
                <a:latin typeface="Helvetica"/>
                <a:cs typeface="Helvetica"/>
              </a:rPr>
              <a:t> may escape phagocytosis by </a:t>
            </a:r>
            <a:r>
              <a:rPr lang="en-US" sz="2800" b="0" dirty="0" err="1" smtClean="0">
                <a:latin typeface="Helvetica"/>
                <a:cs typeface="Helvetica"/>
              </a:rPr>
              <a:t>filamentation</a:t>
            </a:r>
            <a:r>
              <a:rPr lang="en-US" sz="2800" b="0" dirty="0" smtClean="0">
                <a:latin typeface="Helvetica"/>
                <a:cs typeface="Helvetica"/>
              </a:rPr>
              <a:t>, killing the macrophage</a:t>
            </a:r>
            <a:r>
              <a:rPr lang="en-US" sz="2800" b="0" baseline="30000" dirty="0" smtClean="0">
                <a:latin typeface="Helvetica"/>
                <a:cs typeface="Helvetica"/>
              </a:rPr>
              <a:t>3</a:t>
            </a:r>
            <a:endParaRPr lang="en-US" sz="2800" b="0" dirty="0" smtClean="0">
              <a:latin typeface="Helvetica"/>
              <a:cs typeface="Helvetica"/>
            </a:endParaRPr>
          </a:p>
          <a:p>
            <a:pPr marL="1200150" lvl="1" indent="-457200" algn="just" eaLnBrk="1" hangingPunct="1">
              <a:spcAft>
                <a:spcPts val="600"/>
              </a:spcAft>
              <a:buFont typeface="Arial" charset="0"/>
              <a:buChar char="•"/>
            </a:pPr>
            <a:r>
              <a:rPr lang="en-US" sz="2800" b="0" dirty="0" smtClean="0">
                <a:latin typeface="Helvetica"/>
                <a:cs typeface="Helvetica"/>
              </a:rPr>
              <a:t>Virulence factors such as secreted aspartyl proteases (SAPs) degrade host proteins, allowing </a:t>
            </a:r>
            <a:r>
              <a:rPr lang="en-US" sz="2800" b="0" i="1" dirty="0" smtClean="0">
                <a:latin typeface="Helvetica"/>
                <a:cs typeface="Helvetica"/>
              </a:rPr>
              <a:t>C. albicans</a:t>
            </a:r>
            <a:r>
              <a:rPr lang="en-US" sz="2800" b="0" dirty="0" smtClean="0">
                <a:latin typeface="Helvetica"/>
                <a:cs typeface="Helvetica"/>
              </a:rPr>
              <a:t> to fight back</a:t>
            </a:r>
            <a:r>
              <a:rPr lang="en-US" sz="2800" b="0" baseline="30000" dirty="0" smtClean="0">
                <a:latin typeface="Helvetica"/>
                <a:cs typeface="Helvetica"/>
              </a:rPr>
              <a:t>3</a:t>
            </a:r>
            <a:endParaRPr lang="en-US" sz="2800" b="0" dirty="0" smtClean="0">
              <a:latin typeface="Helvetica"/>
              <a:cs typeface="Helvetica"/>
            </a:endParaRPr>
          </a:p>
          <a:p>
            <a:pPr marL="457200" indent="-457200" algn="just" eaLnBrk="1" hangingPunct="1">
              <a:spcAft>
                <a:spcPts val="1800"/>
              </a:spcAft>
              <a:buFont typeface="Arial" charset="0"/>
              <a:buChar char="•"/>
            </a:pPr>
            <a:endParaRPr lang="en-US" sz="2800" b="0" dirty="0" smtClean="0">
              <a:latin typeface="Helvetica"/>
              <a:cs typeface="Helvetica"/>
            </a:endParaRPr>
          </a:p>
        </p:txBody>
      </p:sp>
      <p:sp>
        <p:nvSpPr>
          <p:cNvPr id="4105" name="Text Box 45"/>
          <p:cNvSpPr txBox="1">
            <a:spLocks noChangeArrowheads="1"/>
          </p:cNvSpPr>
          <p:nvPr/>
        </p:nvSpPr>
        <p:spPr bwMode="auto">
          <a:xfrm>
            <a:off x="913869" y="4836955"/>
            <a:ext cx="13719229" cy="1646605"/>
          </a:xfrm>
          <a:prstGeom prst="rect">
            <a:avLst/>
          </a:prstGeom>
          <a:solidFill>
            <a:srgbClr val="0065BD"/>
          </a:solidFill>
          <a:ln>
            <a:solidFill>
              <a:schemeClr val="tx1"/>
            </a:solidFill>
          </a:ln>
        </p:spPr>
        <p:txBody>
          <a:bodyPr wrap="square" lIns="457200" tIns="137160" rIns="457200" bIns="274320" anchor="ctr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4000" i="1" dirty="0" smtClean="0">
                <a:solidFill>
                  <a:schemeClr val="bg1"/>
                </a:solidFill>
                <a:latin typeface="Helvetica"/>
                <a:cs typeface="Helvetica"/>
              </a:rPr>
              <a:t>Candida albicans</a:t>
            </a:r>
            <a:r>
              <a:rPr lang="en-US" sz="4000" dirty="0" smtClean="0">
                <a:solidFill>
                  <a:schemeClr val="bg1"/>
                </a:solidFill>
                <a:latin typeface="Helvetica"/>
                <a:cs typeface="Helvetica"/>
              </a:rPr>
              <a:t> is a human pathogen engaged in dynamic interactions with host immune cells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271" y="14557738"/>
            <a:ext cx="12677802" cy="6076413"/>
          </a:xfrm>
          <a:prstGeom prst="rect">
            <a:avLst/>
          </a:prstGeom>
        </p:spPr>
      </p:pic>
      <p:sp>
        <p:nvSpPr>
          <p:cNvPr id="169" name="TextBox 185"/>
          <p:cNvSpPr txBox="1">
            <a:spLocks noChangeArrowheads="1"/>
          </p:cNvSpPr>
          <p:nvPr/>
        </p:nvSpPr>
        <p:spPr bwMode="auto">
          <a:xfrm>
            <a:off x="2575694" y="13045132"/>
            <a:ext cx="10394206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 eaLnBrk="1" hangingPunct="1">
              <a:spcAft>
                <a:spcPts val="1800"/>
              </a:spcAft>
            </a:pPr>
            <a:r>
              <a:rPr lang="en-US" sz="2800" dirty="0" smtClean="0">
                <a:latin typeface="Helvetica"/>
                <a:cs typeface="Helvetica"/>
              </a:rPr>
              <a:t>Project goal: Determine the roles of macrophage PRRs and </a:t>
            </a:r>
            <a:r>
              <a:rPr lang="en-US" sz="2800" i="1" dirty="0" smtClean="0">
                <a:latin typeface="Helvetica"/>
                <a:cs typeface="Helvetica"/>
              </a:rPr>
              <a:t>C. albicans</a:t>
            </a:r>
            <a:r>
              <a:rPr lang="en-US" sz="2800" dirty="0" smtClean="0">
                <a:latin typeface="Helvetica"/>
                <a:cs typeface="Helvetica"/>
              </a:rPr>
              <a:t> SAPs in </a:t>
            </a:r>
            <a:r>
              <a:rPr lang="en-US" sz="2800" i="1" dirty="0" smtClean="0">
                <a:latin typeface="Helvetica"/>
                <a:cs typeface="Helvetica"/>
              </a:rPr>
              <a:t>C. albicans</a:t>
            </a:r>
            <a:r>
              <a:rPr lang="en-US" sz="2800" dirty="0" smtClean="0">
                <a:latin typeface="Helvetica"/>
                <a:cs typeface="Helvetica"/>
              </a:rPr>
              <a:t> survival </a:t>
            </a:r>
            <a:r>
              <a:rPr lang="en-US" sz="2800" i="1" dirty="0" smtClean="0">
                <a:latin typeface="Helvetica"/>
                <a:cs typeface="Helvetica"/>
              </a:rPr>
              <a:t>in vitro</a:t>
            </a:r>
            <a:r>
              <a:rPr lang="en-US" sz="2800" dirty="0" smtClean="0">
                <a:latin typeface="Helvetica"/>
                <a:cs typeface="Helvetica"/>
              </a:rPr>
              <a:t> by using mutants of both the host and pathogen.</a:t>
            </a:r>
          </a:p>
        </p:txBody>
      </p:sp>
      <p:sp>
        <p:nvSpPr>
          <p:cNvPr id="167" name="Rectangle 33"/>
          <p:cNvSpPr>
            <a:spLocks noChangeArrowheads="1"/>
          </p:cNvSpPr>
          <p:nvPr/>
        </p:nvSpPr>
        <p:spPr bwMode="auto">
          <a:xfrm>
            <a:off x="15048108" y="4878977"/>
            <a:ext cx="13716000" cy="121562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>
              <a:latin typeface="Helvetica"/>
              <a:cs typeface="Helvetica"/>
            </a:endParaRPr>
          </a:p>
        </p:txBody>
      </p:sp>
      <p:sp>
        <p:nvSpPr>
          <p:cNvPr id="4113" name="Text Box 45"/>
          <p:cNvSpPr txBox="1">
            <a:spLocks noChangeArrowheads="1"/>
          </p:cNvSpPr>
          <p:nvPr/>
        </p:nvSpPr>
        <p:spPr bwMode="auto">
          <a:xfrm>
            <a:off x="15048107" y="4836955"/>
            <a:ext cx="13718466" cy="1646605"/>
          </a:xfrm>
          <a:prstGeom prst="rect">
            <a:avLst/>
          </a:prstGeom>
          <a:solidFill>
            <a:srgbClr val="0065BD"/>
          </a:solidFill>
          <a:ln>
            <a:solidFill>
              <a:schemeClr val="tx1"/>
            </a:solidFill>
          </a:ln>
        </p:spPr>
        <p:txBody>
          <a:bodyPr wrap="square" lIns="457200" tIns="137160" rIns="457200" bIns="274320" anchor="ctr">
            <a:spAutoFit/>
          </a:bodyPr>
          <a:lstStyle>
            <a:defPPr>
              <a:defRPr lang="en-AU"/>
            </a:defPPr>
            <a:lvl1pPr algn="ctr" eaLnBrk="1" hangingPunct="1">
              <a:defRPr sz="4000">
                <a:solidFill>
                  <a:schemeClr val="bg1"/>
                </a:solidFill>
                <a:latin typeface="Helvetica"/>
                <a:cs typeface="Helvetica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dirty="0" smtClean="0"/>
              <a:t>Macrophages lacking Dectin-1 or mannose receptor are less able to eliminate </a:t>
            </a:r>
            <a:r>
              <a:rPr lang="en-US" i="1" dirty="0" smtClean="0"/>
              <a:t>C. albicans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15259036" y="6595451"/>
            <a:ext cx="1311733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600"/>
              </a:spcAft>
              <a:buFont typeface="Arial"/>
              <a:buChar char="•"/>
            </a:pPr>
            <a:r>
              <a:rPr lang="en-US" sz="2800" b="0" dirty="0" smtClean="0">
                <a:latin typeface="Helvetica"/>
                <a:cs typeface="Helvetica"/>
              </a:rPr>
              <a:t>PRRs </a:t>
            </a:r>
            <a:r>
              <a:rPr lang="en-US" sz="2800" b="0" dirty="0">
                <a:latin typeface="Helvetica"/>
                <a:cs typeface="Helvetica"/>
              </a:rPr>
              <a:t>identify conserved structures in microbes called pathogen-associated molecular patterns (</a:t>
            </a:r>
            <a:r>
              <a:rPr lang="en-US" sz="2800" b="0" dirty="0" smtClean="0">
                <a:latin typeface="Helvetica"/>
                <a:cs typeface="Helvetica"/>
              </a:rPr>
              <a:t>PAMPs)</a:t>
            </a:r>
            <a:r>
              <a:rPr lang="en-US" sz="2800" b="0" baseline="30000" dirty="0" smtClean="0">
                <a:latin typeface="Helvetica"/>
                <a:cs typeface="Helvetica"/>
              </a:rPr>
              <a:t>4</a:t>
            </a:r>
            <a:endParaRPr lang="en-US" sz="2800" b="0" dirty="0" smtClean="0">
              <a:latin typeface="Helvetica"/>
              <a:cs typeface="Helvetica"/>
            </a:endParaRPr>
          </a:p>
          <a:p>
            <a:pPr marL="914400" lvl="1" indent="-457200">
              <a:spcAft>
                <a:spcPts val="600"/>
              </a:spcAft>
              <a:buFont typeface="Arial"/>
              <a:buChar char="•"/>
            </a:pPr>
            <a:r>
              <a:rPr lang="en-US" sz="2800" b="0" dirty="0" smtClean="0">
                <a:latin typeface="Helvetica"/>
                <a:cs typeface="Helvetica"/>
              </a:rPr>
              <a:t>PAMPs in </a:t>
            </a:r>
            <a:r>
              <a:rPr lang="en-US" sz="2800" b="0" i="1" dirty="0" smtClean="0">
                <a:latin typeface="Helvetica"/>
                <a:cs typeface="Helvetica"/>
              </a:rPr>
              <a:t>C. albicans</a:t>
            </a:r>
            <a:r>
              <a:rPr lang="en-US" sz="2800" b="0" dirty="0" smtClean="0">
                <a:latin typeface="Helvetica"/>
                <a:cs typeface="Helvetica"/>
              </a:rPr>
              <a:t> are cell wall components</a:t>
            </a:r>
            <a:r>
              <a:rPr lang="en-US" sz="2800" b="0" baseline="30000" dirty="0" smtClean="0">
                <a:latin typeface="Helvetica"/>
                <a:cs typeface="Helvetica"/>
              </a:rPr>
              <a:t>3</a:t>
            </a:r>
            <a:endParaRPr lang="en-US" sz="2800" b="0" dirty="0" smtClean="0">
              <a:latin typeface="Helvetica"/>
              <a:cs typeface="Helvetica"/>
            </a:endParaRPr>
          </a:p>
          <a:p>
            <a:pPr marL="914400" lvl="1" indent="-457200">
              <a:spcAft>
                <a:spcPts val="600"/>
              </a:spcAft>
              <a:buFont typeface="Arial"/>
              <a:buChar char="•"/>
            </a:pPr>
            <a:r>
              <a:rPr lang="en-US" sz="2800" b="0" dirty="0" smtClean="0">
                <a:latin typeface="Helvetica"/>
                <a:cs typeface="Helvetica"/>
              </a:rPr>
              <a:t>Dectin-1 (D1) recognizes </a:t>
            </a:r>
            <a:r>
              <a:rPr lang="el-GR" sz="2800" b="0" dirty="0">
                <a:latin typeface="Helvetica"/>
                <a:cs typeface="Helvetica"/>
              </a:rPr>
              <a:t>β-</a:t>
            </a:r>
            <a:r>
              <a:rPr lang="en-US" sz="2800" b="0" dirty="0" smtClean="0">
                <a:latin typeface="Helvetica"/>
                <a:cs typeface="Helvetica"/>
              </a:rPr>
              <a:t>glucans</a:t>
            </a:r>
            <a:r>
              <a:rPr lang="en-US" sz="2800" b="0" baseline="30000" dirty="0" smtClean="0">
                <a:latin typeface="Helvetica"/>
                <a:cs typeface="Helvetica"/>
              </a:rPr>
              <a:t>3</a:t>
            </a:r>
            <a:endParaRPr lang="en-US" sz="2800" b="0" dirty="0" smtClean="0">
              <a:latin typeface="Helvetica"/>
              <a:cs typeface="Helvetica"/>
            </a:endParaRPr>
          </a:p>
          <a:p>
            <a:pPr marL="914400" lvl="1" indent="-457200">
              <a:spcAft>
                <a:spcPts val="600"/>
              </a:spcAft>
              <a:buFont typeface="Arial"/>
              <a:buChar char="•"/>
            </a:pPr>
            <a:r>
              <a:rPr lang="en-US" sz="2800" b="0" dirty="0" smtClean="0">
                <a:latin typeface="Helvetica"/>
                <a:cs typeface="Helvetica"/>
              </a:rPr>
              <a:t>Mannose receptor (MR) recognizes mannans</a:t>
            </a:r>
            <a:r>
              <a:rPr lang="en-US" sz="2800" b="0" baseline="30000" dirty="0" smtClean="0">
                <a:latin typeface="Helvetica"/>
                <a:cs typeface="Helvetica"/>
              </a:rPr>
              <a:t>3</a:t>
            </a:r>
            <a:endParaRPr lang="en-US" sz="2800" b="0" dirty="0" smtClean="0">
              <a:latin typeface="Helvetica"/>
              <a:cs typeface="Helvetica"/>
            </a:endParaRPr>
          </a:p>
          <a:p>
            <a:pPr marL="914400" lvl="1" indent="-457200">
              <a:buFont typeface="Arial"/>
              <a:buChar char="•"/>
            </a:pPr>
            <a:endParaRPr lang="en-US" sz="3000" b="0" dirty="0">
              <a:latin typeface="Helvetica"/>
              <a:cs typeface="Helvetic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7913" y="9339623"/>
            <a:ext cx="3107600" cy="3300690"/>
          </a:xfrm>
          <a:prstGeom prst="rect">
            <a:avLst/>
          </a:prstGeom>
        </p:spPr>
      </p:pic>
      <p:sp>
        <p:nvSpPr>
          <p:cNvPr id="64" name="Rectangle 63"/>
          <p:cNvSpPr/>
          <p:nvPr/>
        </p:nvSpPr>
        <p:spPr>
          <a:xfrm>
            <a:off x="18710688" y="9361027"/>
            <a:ext cx="994963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sz="2800" dirty="0" smtClean="0">
                <a:latin typeface="Helvetica"/>
                <a:cs typeface="Helvetica"/>
              </a:rPr>
              <a:t>Hypothesis: Macrophages lacking PRRs </a:t>
            </a:r>
            <a:r>
              <a:rPr lang="en-US" sz="2800" dirty="0">
                <a:latin typeface="Helvetica"/>
                <a:cs typeface="Helvetica"/>
              </a:rPr>
              <a:t>will be impaired in their </a:t>
            </a:r>
            <a:r>
              <a:rPr lang="en-US" sz="2800" dirty="0" smtClean="0">
                <a:latin typeface="Helvetica"/>
                <a:cs typeface="Helvetica"/>
              </a:rPr>
              <a:t>ability to recognize and phagocytose pathogens, resulting in increased </a:t>
            </a:r>
            <a:r>
              <a:rPr lang="en-US" sz="2800" i="1" dirty="0" smtClean="0">
                <a:latin typeface="Helvetica"/>
                <a:cs typeface="Helvetica"/>
              </a:rPr>
              <a:t>C. albicans</a:t>
            </a:r>
            <a:r>
              <a:rPr lang="en-US" sz="2800" dirty="0" smtClean="0">
                <a:latin typeface="Helvetica"/>
                <a:cs typeface="Helvetica"/>
              </a:rPr>
              <a:t> survival compared to survival with WT macrophages.</a:t>
            </a:r>
            <a:endParaRPr lang="en-US" sz="2800" dirty="0">
              <a:latin typeface="Helvetica"/>
              <a:cs typeface="Helvetica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5259036" y="13029745"/>
            <a:ext cx="554129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0" dirty="0" smtClean="0">
                <a:latin typeface="Helvetica"/>
                <a:cs typeface="Helvetica"/>
              </a:rPr>
              <a:t>Results:</a:t>
            </a:r>
          </a:p>
          <a:p>
            <a:pPr marL="457200" indent="-457200">
              <a:spcAft>
                <a:spcPts val="600"/>
              </a:spcAft>
              <a:buFont typeface="Arial"/>
              <a:buChar char="•"/>
            </a:pPr>
            <a:r>
              <a:rPr lang="en-US" sz="2800" b="0" dirty="0" smtClean="0">
                <a:latin typeface="Helvetica"/>
                <a:cs typeface="Helvetica"/>
              </a:rPr>
              <a:t>Assayed WT </a:t>
            </a:r>
            <a:r>
              <a:rPr lang="en-US" sz="2800" b="0" i="1" dirty="0" smtClean="0">
                <a:latin typeface="Helvetica"/>
                <a:cs typeface="Helvetica"/>
              </a:rPr>
              <a:t>C. albicans</a:t>
            </a:r>
            <a:r>
              <a:rPr lang="en-US" sz="2800" b="0" dirty="0" smtClean="0">
                <a:latin typeface="Helvetica"/>
                <a:cs typeface="Helvetica"/>
              </a:rPr>
              <a:t> strain SC5314 with WT, D1 knockout, MR knockout, and D1 MR double knockout macrophages </a:t>
            </a:r>
          </a:p>
          <a:p>
            <a:pPr marL="457200" indent="-457200">
              <a:spcAft>
                <a:spcPts val="600"/>
              </a:spcAft>
              <a:buFont typeface="Arial"/>
              <a:buChar char="•"/>
            </a:pPr>
            <a:r>
              <a:rPr lang="en-US" sz="2800" b="0" dirty="0" smtClean="0">
                <a:latin typeface="Helvetica"/>
                <a:cs typeface="Helvetica"/>
              </a:rPr>
              <a:t>MR knockout showed greatest increase in </a:t>
            </a:r>
            <a:r>
              <a:rPr lang="en-US" sz="2800" b="0" i="1" dirty="0" smtClean="0">
                <a:latin typeface="Helvetica"/>
                <a:cs typeface="Helvetica"/>
              </a:rPr>
              <a:t>C. albicans</a:t>
            </a:r>
            <a:r>
              <a:rPr lang="en-US" sz="2800" b="0" dirty="0" smtClean="0">
                <a:latin typeface="Helvetica"/>
                <a:cs typeface="Helvetica"/>
              </a:rPr>
              <a:t> survival</a:t>
            </a:r>
            <a:endParaRPr lang="en-US" sz="2800" b="0" dirty="0">
              <a:latin typeface="Helvetica"/>
              <a:cs typeface="Helvetica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20800327" y="11263128"/>
            <a:ext cx="7958138" cy="5754287"/>
            <a:chOff x="20800327" y="11263128"/>
            <a:chExt cx="7958138" cy="5754287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800327" y="12282090"/>
              <a:ext cx="7958138" cy="4735325"/>
            </a:xfrm>
            <a:prstGeom prst="rect">
              <a:avLst/>
            </a:prstGeom>
          </p:spPr>
        </p:pic>
        <p:pic>
          <p:nvPicPr>
            <p:cNvPr id="229" name="Picture 228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44888" y="11263128"/>
              <a:ext cx="1072898" cy="1078994"/>
            </a:xfrm>
            <a:prstGeom prst="rect">
              <a:avLst/>
            </a:prstGeom>
          </p:spPr>
        </p:pic>
        <p:pic>
          <p:nvPicPr>
            <p:cNvPr id="230" name="Picture 229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06422" y="13258800"/>
              <a:ext cx="1072898" cy="1078994"/>
            </a:xfrm>
            <a:prstGeom prst="rect">
              <a:avLst/>
            </a:prstGeom>
          </p:spPr>
        </p:pic>
        <p:pic>
          <p:nvPicPr>
            <p:cNvPr id="231" name="Picture 230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91315" y="12595745"/>
              <a:ext cx="1072898" cy="1078994"/>
            </a:xfrm>
            <a:prstGeom prst="rect">
              <a:avLst/>
            </a:prstGeom>
          </p:spPr>
        </p:pic>
        <p:pic>
          <p:nvPicPr>
            <p:cNvPr id="232" name="Picture 231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02876" y="13029745"/>
              <a:ext cx="1072898" cy="1078994"/>
            </a:xfrm>
            <a:prstGeom prst="rect">
              <a:avLst/>
            </a:prstGeom>
          </p:spPr>
        </p:pic>
      </p:grpSp>
      <p:sp>
        <p:nvSpPr>
          <p:cNvPr id="41" name="Rectangle 33"/>
          <p:cNvSpPr>
            <a:spLocks noChangeArrowheads="1"/>
          </p:cNvSpPr>
          <p:nvPr/>
        </p:nvSpPr>
        <p:spPr bwMode="auto">
          <a:xfrm>
            <a:off x="15049340" y="17286153"/>
            <a:ext cx="13716000" cy="150988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>
              <a:latin typeface="Helvetica"/>
              <a:cs typeface="Helvetica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15253809" y="19007029"/>
            <a:ext cx="13212762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600"/>
              </a:spcAft>
              <a:buFont typeface="Arial"/>
              <a:buChar char="•"/>
            </a:pPr>
            <a:r>
              <a:rPr lang="en-US" sz="2800" b="0" dirty="0">
                <a:latin typeface="Helvetica"/>
                <a:cs typeface="Helvetica"/>
              </a:rPr>
              <a:t>SAPs </a:t>
            </a:r>
            <a:r>
              <a:rPr lang="en-US" sz="2800" b="0" dirty="0" smtClean="0">
                <a:latin typeface="Helvetica"/>
                <a:cs typeface="Helvetica"/>
              </a:rPr>
              <a:t>are used in adhesion and invasion to </a:t>
            </a:r>
            <a:r>
              <a:rPr lang="en-US" sz="2800" b="0" dirty="0">
                <a:latin typeface="Helvetica"/>
                <a:cs typeface="Helvetica"/>
              </a:rPr>
              <a:t>digest immune </a:t>
            </a:r>
            <a:r>
              <a:rPr lang="en-US" sz="2800" b="0" dirty="0" smtClean="0">
                <a:latin typeface="Helvetica"/>
                <a:cs typeface="Helvetica"/>
              </a:rPr>
              <a:t>cells, distorting host cell membranes, acquiring nutrients, and evading attack</a:t>
            </a:r>
            <a:r>
              <a:rPr lang="en-US" sz="2800" b="0" baseline="30000" dirty="0" smtClean="0">
                <a:latin typeface="Helvetica"/>
                <a:cs typeface="Helvetica"/>
              </a:rPr>
              <a:t>1</a:t>
            </a:r>
            <a:endParaRPr lang="en-US" sz="2800" b="0" dirty="0" smtClean="0">
              <a:latin typeface="Helvetica"/>
              <a:cs typeface="Helvetica"/>
            </a:endParaRPr>
          </a:p>
          <a:p>
            <a:pPr marL="457200" indent="-457200" algn="just">
              <a:spcAft>
                <a:spcPts val="600"/>
              </a:spcAft>
              <a:buFont typeface="Arial"/>
              <a:buChar char="•"/>
            </a:pPr>
            <a:r>
              <a:rPr lang="en-US" sz="2800" b="0" dirty="0" smtClean="0">
                <a:latin typeface="Helvetica"/>
                <a:cs typeface="Helvetica"/>
              </a:rPr>
              <a:t>Previous work in our lab has demonstrated that SAP genes are upregulated in live internalized </a:t>
            </a:r>
            <a:r>
              <a:rPr lang="en-US" sz="2800" b="0" i="1" dirty="0" smtClean="0">
                <a:latin typeface="Helvetica"/>
                <a:cs typeface="Helvetica"/>
              </a:rPr>
              <a:t>C. albicans </a:t>
            </a:r>
            <a:r>
              <a:rPr lang="en-US" sz="2800" b="0" dirty="0" smtClean="0">
                <a:latin typeface="Helvetica"/>
                <a:cs typeface="Helvetica"/>
              </a:rPr>
              <a:t>and additional studies have indicated that SAPs 4, 5, and 6 are important in surviving phagocytosis</a:t>
            </a:r>
            <a:r>
              <a:rPr lang="en-US" sz="2800" b="0" baseline="30000" dirty="0" smtClean="0">
                <a:latin typeface="Helvetica"/>
                <a:cs typeface="Helvetica"/>
              </a:rPr>
              <a:t>1</a:t>
            </a:r>
            <a:endParaRPr lang="en-US" sz="2800" b="0" dirty="0">
              <a:latin typeface="Helvetica"/>
              <a:cs typeface="Helvetica"/>
            </a:endParaRPr>
          </a:p>
        </p:txBody>
      </p:sp>
      <p:sp>
        <p:nvSpPr>
          <p:cNvPr id="165" name="Text Box 45"/>
          <p:cNvSpPr txBox="1">
            <a:spLocks noChangeArrowheads="1"/>
          </p:cNvSpPr>
          <p:nvPr/>
        </p:nvSpPr>
        <p:spPr bwMode="auto">
          <a:xfrm>
            <a:off x="15049340" y="17248927"/>
            <a:ext cx="13716000" cy="1646605"/>
          </a:xfrm>
          <a:prstGeom prst="rect">
            <a:avLst/>
          </a:prstGeom>
          <a:solidFill>
            <a:srgbClr val="0065BD"/>
          </a:solidFill>
          <a:ln>
            <a:solidFill>
              <a:schemeClr val="tx1"/>
            </a:solidFill>
          </a:ln>
        </p:spPr>
        <p:txBody>
          <a:bodyPr wrap="square" lIns="457200" tIns="137160" rIns="457200" bIns="274320" anchor="ctr">
            <a:spAutoFit/>
          </a:bodyPr>
          <a:lstStyle>
            <a:defPPr>
              <a:defRPr lang="en-AU"/>
            </a:defPPr>
            <a:lvl1pPr algn="ctr" eaLnBrk="1" hangingPunct="1">
              <a:defRPr sz="4000">
                <a:solidFill>
                  <a:schemeClr val="bg1"/>
                </a:solidFill>
                <a:latin typeface="Helvetica"/>
                <a:cs typeface="Helvetica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dirty="0" smtClean="0"/>
              <a:t>Knocking out secreted aspartyl </a:t>
            </a:r>
            <a:r>
              <a:rPr lang="en-US" dirty="0"/>
              <a:t>p</a:t>
            </a:r>
            <a:r>
              <a:rPr lang="en-US" dirty="0" smtClean="0"/>
              <a:t>roteases </a:t>
            </a:r>
            <a:r>
              <a:rPr lang="en-US" dirty="0"/>
              <a:t>(SAPs</a:t>
            </a:r>
            <a:r>
              <a:rPr lang="en-US" dirty="0" smtClean="0"/>
              <a:t>) leads to reduced </a:t>
            </a:r>
            <a:r>
              <a:rPr lang="en-US" i="1" dirty="0" smtClean="0"/>
              <a:t>C. albicans</a:t>
            </a:r>
            <a:r>
              <a:rPr lang="en-US" dirty="0" smtClean="0"/>
              <a:t> survival</a:t>
            </a:r>
            <a:endParaRPr lang="en-US" dirty="0"/>
          </a:p>
        </p:txBody>
      </p:sp>
      <p:sp>
        <p:nvSpPr>
          <p:cNvPr id="52" name="Rectangle 51"/>
          <p:cNvSpPr/>
          <p:nvPr/>
        </p:nvSpPr>
        <p:spPr>
          <a:xfrm>
            <a:off x="15253809" y="21964434"/>
            <a:ext cx="615451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sz="2800" dirty="0" smtClean="0">
                <a:latin typeface="Helvetica"/>
                <a:cs typeface="Helvetica"/>
              </a:rPr>
              <a:t>Hypothesis: </a:t>
            </a:r>
            <a:r>
              <a:rPr lang="en-US" sz="2800" i="1" dirty="0" smtClean="0">
                <a:latin typeface="Helvetica"/>
                <a:cs typeface="Helvetica"/>
              </a:rPr>
              <a:t>C. albicans</a:t>
            </a:r>
            <a:r>
              <a:rPr lang="en-US" sz="2800" dirty="0" smtClean="0">
                <a:latin typeface="Helvetica"/>
                <a:cs typeface="Helvetica"/>
              </a:rPr>
              <a:t> lacking SAP genes will exhibit decreased survival, as they will be impaired in their ability to escape phagocytosis.</a:t>
            </a:r>
            <a:endParaRPr lang="en-US" sz="2800" dirty="0">
              <a:latin typeface="Helvetica"/>
              <a:cs typeface="Helvetica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15322332" y="30507008"/>
            <a:ext cx="13212762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2800" b="0" dirty="0" smtClean="0">
                <a:latin typeface="Helvetica"/>
                <a:cs typeface="Helvetica"/>
              </a:rPr>
              <a:t>Results:</a:t>
            </a:r>
          </a:p>
          <a:p>
            <a:pPr marL="457200" indent="-457200" algn="just">
              <a:spcAft>
                <a:spcPts val="600"/>
              </a:spcAft>
              <a:buFont typeface="Arial"/>
              <a:buChar char="•"/>
            </a:pPr>
            <a:r>
              <a:rPr lang="en-US" sz="2800" b="0" dirty="0" smtClean="0">
                <a:latin typeface="Helvetica"/>
                <a:cs typeface="Helvetica"/>
              </a:rPr>
              <a:t>Assayed each </a:t>
            </a:r>
            <a:r>
              <a:rPr lang="en-US" sz="2800" b="0" i="1" dirty="0" smtClean="0">
                <a:latin typeface="Helvetica"/>
                <a:cs typeface="Helvetica"/>
              </a:rPr>
              <a:t>C. albicans</a:t>
            </a:r>
            <a:r>
              <a:rPr lang="en-US" sz="2800" b="0" dirty="0" smtClean="0">
                <a:latin typeface="Helvetica"/>
                <a:cs typeface="Helvetica"/>
              </a:rPr>
              <a:t> SAP mutant with each macrophage cell line</a:t>
            </a:r>
          </a:p>
          <a:p>
            <a:pPr marL="457200" indent="-457200" algn="just">
              <a:spcAft>
                <a:spcPts val="600"/>
              </a:spcAft>
              <a:buFont typeface="Arial"/>
              <a:buChar char="•"/>
            </a:pPr>
            <a:r>
              <a:rPr lang="en-US" sz="2800" b="0" dirty="0" smtClean="0">
                <a:latin typeface="Helvetica"/>
                <a:cs typeface="Helvetica"/>
              </a:rPr>
              <a:t>Survival decreases for all six mutants in WT, D1 KO, and MR KO</a:t>
            </a:r>
            <a:endParaRPr lang="en-US" sz="2800" b="0" dirty="0">
              <a:latin typeface="Helvetica"/>
              <a:cs typeface="Helvetica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253809" y="24640153"/>
            <a:ext cx="13437830" cy="5866855"/>
          </a:xfrm>
          <a:prstGeom prst="rect">
            <a:avLst/>
          </a:prstGeom>
        </p:spPr>
      </p:pic>
      <p:pic>
        <p:nvPicPr>
          <p:cNvPr id="119" name="Picture 118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5381" y="21475968"/>
            <a:ext cx="6740176" cy="328399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29169868" y="15489370"/>
            <a:ext cx="13737535" cy="7110496"/>
            <a:chOff x="29129508" y="15505804"/>
            <a:chExt cx="13737535" cy="7110496"/>
          </a:xfrm>
        </p:grpSpPr>
        <p:sp>
          <p:nvSpPr>
            <p:cNvPr id="120" name="Rectangle 33"/>
            <p:cNvSpPr>
              <a:spLocks noChangeArrowheads="1"/>
            </p:cNvSpPr>
            <p:nvPr/>
          </p:nvSpPr>
          <p:spPr bwMode="auto">
            <a:xfrm>
              <a:off x="29129508" y="15561888"/>
              <a:ext cx="13737535" cy="70544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1436" tIns="45717" rIns="91436" bIns="45717" anchor="ctr"/>
            <a:lstStyle/>
            <a:p>
              <a:pPr>
                <a:defRPr/>
              </a:pPr>
              <a:endParaRPr lang="en-US" dirty="0">
                <a:latin typeface="Helvetica"/>
                <a:cs typeface="Helvetica"/>
              </a:endParaRPr>
            </a:p>
          </p:txBody>
        </p:sp>
        <p:sp>
          <p:nvSpPr>
            <p:cNvPr id="121" name="Text Box 45"/>
            <p:cNvSpPr txBox="1">
              <a:spLocks noChangeArrowheads="1"/>
            </p:cNvSpPr>
            <p:nvPr/>
          </p:nvSpPr>
          <p:spPr bwMode="auto">
            <a:xfrm>
              <a:off x="29129508" y="15505804"/>
              <a:ext cx="13737535" cy="1031051"/>
            </a:xfrm>
            <a:prstGeom prst="rect">
              <a:avLst/>
            </a:prstGeom>
            <a:solidFill>
              <a:srgbClr val="0065BD"/>
            </a:solidFill>
            <a:ln>
              <a:solidFill>
                <a:schemeClr val="tx1"/>
              </a:solidFill>
            </a:ln>
          </p:spPr>
          <p:txBody>
            <a:bodyPr wrap="square" lIns="457200" tIns="137160" rIns="457200" bIns="274320" anchor="ctr">
              <a:spAutoFit/>
            </a:bodyPr>
            <a:lstStyle>
              <a:defPPr>
                <a:defRPr lang="en-AU"/>
              </a:defPPr>
              <a:lvl1pPr algn="ctr" eaLnBrk="1" hangingPunct="1">
                <a:defRPr sz="4000">
                  <a:solidFill>
                    <a:schemeClr val="bg1"/>
                  </a:solidFill>
                  <a:latin typeface="Helvetica"/>
                  <a:cs typeface="Helvetica"/>
                </a:defRPr>
              </a:lvl1pPr>
              <a:lvl2pPr marL="742950" indent="-285750" eaLnBrk="0" hangingPunct="0"/>
              <a:lvl3pPr marL="1143000" indent="-228600" eaLnBrk="0" hangingPunct="0"/>
              <a:lvl4pPr marL="1600200" indent="-228600" eaLnBrk="0" hangingPunct="0"/>
              <a:lvl5pPr marL="2057400" indent="-228600" eaLnBrk="0" hangingPunct="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dirty="0" smtClean="0"/>
                <a:t>Future experiments and applications</a:t>
              </a:r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9295014" y="16621228"/>
              <a:ext cx="13429820" cy="58785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spcAft>
                  <a:spcPts val="600"/>
                </a:spcAft>
              </a:pPr>
              <a:r>
                <a:rPr lang="en-US" sz="2800" b="0" dirty="0" smtClean="0">
                  <a:latin typeface="Helvetica"/>
                  <a:cs typeface="Helvetica"/>
                </a:rPr>
                <a:t>Next experiments:</a:t>
              </a:r>
              <a:endParaRPr lang="en-US" sz="2800" b="0" dirty="0">
                <a:latin typeface="Helvetica"/>
                <a:cs typeface="Helvetica"/>
              </a:endParaRPr>
            </a:p>
            <a:p>
              <a:pPr marL="457200" indent="-457200" algn="just">
                <a:spcAft>
                  <a:spcPts val="600"/>
                </a:spcAft>
                <a:buFont typeface="Arial"/>
                <a:buChar char="•"/>
              </a:pPr>
              <a:r>
                <a:rPr lang="en-US" sz="2800" b="0" dirty="0">
                  <a:latin typeface="Helvetica"/>
                  <a:cs typeface="Helvetica"/>
                </a:rPr>
                <a:t>Time course experiments to </a:t>
              </a:r>
              <a:r>
                <a:rPr lang="en-US" sz="2800" b="0" dirty="0" smtClean="0">
                  <a:latin typeface="Helvetica"/>
                  <a:cs typeface="Helvetica"/>
                </a:rPr>
                <a:t>determine effect </a:t>
              </a:r>
              <a:r>
                <a:rPr lang="en-US" sz="2800" b="0" dirty="0">
                  <a:latin typeface="Helvetica"/>
                  <a:cs typeface="Helvetica"/>
                </a:rPr>
                <a:t>of SAP knockouts at earlier </a:t>
              </a:r>
              <a:r>
                <a:rPr lang="en-US" sz="2800" b="0" dirty="0" smtClean="0">
                  <a:latin typeface="Helvetica"/>
                  <a:cs typeface="Helvetica"/>
                </a:rPr>
                <a:t>time points </a:t>
              </a:r>
              <a:r>
                <a:rPr lang="en-US" sz="2800" b="0" dirty="0">
                  <a:latin typeface="Helvetica"/>
                  <a:cs typeface="Helvetica"/>
                </a:rPr>
                <a:t>after exposure to macrophages</a:t>
              </a:r>
            </a:p>
            <a:p>
              <a:pPr marL="457200" indent="-457200" algn="just">
                <a:spcAft>
                  <a:spcPts val="600"/>
                </a:spcAft>
                <a:buFont typeface="Arial"/>
                <a:buChar char="•"/>
              </a:pPr>
              <a:r>
                <a:rPr lang="en-US" sz="2800" b="0" dirty="0">
                  <a:latin typeface="Helvetica"/>
                  <a:cs typeface="Helvetica"/>
                </a:rPr>
                <a:t>Explore additional PRRs (TLR2, Galectin-3)</a:t>
              </a:r>
            </a:p>
            <a:p>
              <a:pPr marL="457200" indent="-457200" algn="just">
                <a:spcAft>
                  <a:spcPts val="600"/>
                </a:spcAft>
                <a:buFont typeface="Arial"/>
                <a:buChar char="•"/>
              </a:pPr>
              <a:r>
                <a:rPr lang="en-US" sz="2800" b="0" dirty="0">
                  <a:latin typeface="Helvetica"/>
                  <a:cs typeface="Helvetica"/>
                </a:rPr>
                <a:t>Assay </a:t>
              </a:r>
              <a:r>
                <a:rPr lang="en-US" sz="2800" b="0" i="1" dirty="0">
                  <a:latin typeface="Helvetica"/>
                  <a:cs typeface="Helvetica"/>
                </a:rPr>
                <a:t>C. albicans</a:t>
              </a:r>
              <a:r>
                <a:rPr lang="en-US" sz="2800" b="0" dirty="0">
                  <a:latin typeface="Helvetica"/>
                  <a:cs typeface="Helvetica"/>
                </a:rPr>
                <a:t> strains deficient in cell wall components (</a:t>
              </a:r>
              <a:r>
                <a:rPr lang="el-GR" sz="2800" b="0" dirty="0">
                  <a:latin typeface="Helvetica"/>
                  <a:cs typeface="Helvetica"/>
                </a:rPr>
                <a:t>β-</a:t>
              </a:r>
              <a:r>
                <a:rPr lang="en-US" sz="2800" b="0" dirty="0">
                  <a:latin typeface="Helvetica"/>
                  <a:cs typeface="Helvetica"/>
                </a:rPr>
                <a:t>glucans or mannans) against macrophage panel</a:t>
              </a:r>
            </a:p>
            <a:p>
              <a:pPr marL="457200" indent="-457200" algn="just">
                <a:spcAft>
                  <a:spcPts val="600"/>
                </a:spcAft>
                <a:buFont typeface="Arial"/>
                <a:buChar char="•"/>
              </a:pPr>
              <a:r>
                <a:rPr lang="en-US" sz="2800" b="0" dirty="0">
                  <a:latin typeface="Helvetica"/>
                  <a:cs typeface="Helvetica"/>
                </a:rPr>
                <a:t>Assay </a:t>
              </a:r>
              <a:r>
                <a:rPr lang="en-US" sz="2800" b="0" i="1" dirty="0">
                  <a:latin typeface="Helvetica"/>
                  <a:cs typeface="Helvetica"/>
                </a:rPr>
                <a:t>C. </a:t>
              </a:r>
              <a:r>
                <a:rPr lang="en-US" sz="2800" b="0" i="1" dirty="0" err="1">
                  <a:latin typeface="Helvetica"/>
                  <a:cs typeface="Helvetica"/>
                </a:rPr>
                <a:t>auris</a:t>
              </a:r>
              <a:r>
                <a:rPr lang="en-US" sz="2800" b="0" dirty="0">
                  <a:latin typeface="Helvetica"/>
                  <a:cs typeface="Helvetica"/>
                </a:rPr>
                <a:t> isolates against macrophage </a:t>
              </a:r>
              <a:r>
                <a:rPr lang="en-US" sz="2800" b="0" dirty="0" smtClean="0">
                  <a:latin typeface="Helvetica"/>
                  <a:cs typeface="Helvetica"/>
                </a:rPr>
                <a:t>panel</a:t>
              </a:r>
            </a:p>
            <a:p>
              <a:pPr algn="just">
                <a:spcAft>
                  <a:spcPts val="600"/>
                </a:spcAft>
              </a:pPr>
              <a:endParaRPr lang="en-US" sz="2800" b="0" dirty="0">
                <a:latin typeface="Helvetica"/>
                <a:cs typeface="Helvetica"/>
              </a:endParaRPr>
            </a:p>
            <a:p>
              <a:pPr algn="just">
                <a:spcAft>
                  <a:spcPts val="600"/>
                </a:spcAft>
              </a:pPr>
              <a:r>
                <a:rPr lang="en-US" sz="2800" b="0" dirty="0" smtClean="0">
                  <a:latin typeface="Helvetica"/>
                  <a:cs typeface="Helvetica"/>
                </a:rPr>
                <a:t>Long-term goals and applications:</a:t>
              </a:r>
              <a:endParaRPr lang="en-US" sz="2800" b="0" dirty="0">
                <a:latin typeface="Helvetica"/>
                <a:cs typeface="Helvetica"/>
              </a:endParaRPr>
            </a:p>
            <a:p>
              <a:pPr marL="457200" indent="-457200" algn="just">
                <a:spcAft>
                  <a:spcPts val="600"/>
                </a:spcAft>
                <a:buFont typeface="Arial"/>
                <a:buChar char="•"/>
              </a:pPr>
              <a:r>
                <a:rPr lang="en-US" sz="2800" b="0" dirty="0">
                  <a:latin typeface="Helvetica"/>
                  <a:cs typeface="Helvetica"/>
                </a:rPr>
                <a:t>Novel antifungals or vaccines targeting SAPs</a:t>
              </a:r>
              <a:r>
                <a:rPr lang="en-US" sz="2800" b="0" baseline="30000" dirty="0">
                  <a:latin typeface="Helvetica"/>
                  <a:cs typeface="Helvetica"/>
                </a:rPr>
                <a:t>1</a:t>
              </a:r>
              <a:endParaRPr lang="en-US" sz="2800" b="0" dirty="0">
                <a:latin typeface="Helvetica"/>
                <a:cs typeface="Helvetica"/>
              </a:endParaRPr>
            </a:p>
            <a:p>
              <a:pPr marL="457200" indent="-457200" algn="just">
                <a:spcAft>
                  <a:spcPts val="600"/>
                </a:spcAft>
                <a:buFont typeface="Arial"/>
                <a:buChar char="•"/>
              </a:pPr>
              <a:r>
                <a:rPr lang="en-US" sz="2800" b="0" dirty="0">
                  <a:latin typeface="Helvetica"/>
                  <a:cs typeface="Helvetica"/>
                </a:rPr>
                <a:t>Understanding how genetic variability in PRRs may alter individual susceptibility to </a:t>
              </a:r>
              <a:r>
                <a:rPr lang="en-US" sz="2800" b="0" i="1" dirty="0">
                  <a:latin typeface="Helvetica"/>
                  <a:cs typeface="Helvetica"/>
                </a:rPr>
                <a:t>Candida</a:t>
              </a:r>
              <a:r>
                <a:rPr lang="en-US" sz="2800" b="0" dirty="0">
                  <a:latin typeface="Helvetica"/>
                  <a:cs typeface="Helvetica"/>
                </a:rPr>
                <a:t> infections</a:t>
              </a:r>
              <a:r>
                <a:rPr lang="en-US" sz="2800" b="0" baseline="30000" dirty="0">
                  <a:latin typeface="Helvetica"/>
                  <a:cs typeface="Helvetica"/>
                </a:rPr>
                <a:t>3</a:t>
              </a:r>
              <a:endParaRPr lang="en-US" sz="2800" b="0" dirty="0">
                <a:latin typeface="Helvetica"/>
                <a:cs typeface="Helvetica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9174640" y="4836955"/>
            <a:ext cx="13732763" cy="10406529"/>
            <a:chOff x="29129508" y="4836955"/>
            <a:chExt cx="13732763" cy="10406529"/>
          </a:xfrm>
        </p:grpSpPr>
        <p:sp>
          <p:nvSpPr>
            <p:cNvPr id="29" name="Rectangle 33"/>
            <p:cNvSpPr>
              <a:spLocks noChangeArrowheads="1"/>
            </p:cNvSpPr>
            <p:nvPr/>
          </p:nvSpPr>
          <p:spPr bwMode="auto">
            <a:xfrm>
              <a:off x="29129508" y="4958724"/>
              <a:ext cx="13732763" cy="102847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1436" tIns="45717" rIns="91436" bIns="45717" anchor="ctr"/>
            <a:lstStyle/>
            <a:p>
              <a:pPr>
                <a:defRPr/>
              </a:pPr>
              <a:endParaRPr lang="en-US" dirty="0">
                <a:latin typeface="Helvetica"/>
                <a:cs typeface="Helvetica"/>
              </a:endParaRPr>
            </a:p>
          </p:txBody>
        </p:sp>
        <p:sp>
          <p:nvSpPr>
            <p:cNvPr id="4111" name="Text Box 45"/>
            <p:cNvSpPr txBox="1">
              <a:spLocks noChangeArrowheads="1"/>
            </p:cNvSpPr>
            <p:nvPr/>
          </p:nvSpPr>
          <p:spPr bwMode="auto">
            <a:xfrm>
              <a:off x="29129508" y="4836955"/>
              <a:ext cx="13732763" cy="1031051"/>
            </a:xfrm>
            <a:prstGeom prst="rect">
              <a:avLst/>
            </a:prstGeom>
            <a:solidFill>
              <a:srgbClr val="0065BD"/>
            </a:solidFill>
            <a:ln>
              <a:solidFill>
                <a:schemeClr val="tx1"/>
              </a:solidFill>
            </a:ln>
          </p:spPr>
          <p:txBody>
            <a:bodyPr wrap="square" lIns="457200" tIns="137160" rIns="457200" bIns="274320" anchor="ctr">
              <a:spAutoFit/>
            </a:bodyPr>
            <a:lstStyle>
              <a:defPPr>
                <a:defRPr lang="en-AU"/>
              </a:defPPr>
              <a:lvl1pPr algn="ctr" eaLnBrk="1" hangingPunct="1">
                <a:defRPr sz="4000">
                  <a:solidFill>
                    <a:schemeClr val="bg1"/>
                  </a:solidFill>
                  <a:latin typeface="Helvetica"/>
                  <a:cs typeface="Helvetica"/>
                </a:defRPr>
              </a:lvl1pPr>
              <a:lvl2pPr marL="742950" indent="-285750" eaLnBrk="0" hangingPunct="0"/>
              <a:lvl3pPr marL="1143000" indent="-228600" eaLnBrk="0" hangingPunct="0"/>
              <a:lvl4pPr marL="1600200" indent="-228600" eaLnBrk="0" hangingPunct="0"/>
              <a:lvl5pPr marL="2057400" indent="-228600" eaLnBrk="0" hangingPunct="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dirty="0" smtClean="0"/>
                <a:t>Conclusions</a:t>
              </a:r>
              <a:endParaRPr lang="en-US" dirty="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29363761" y="6076308"/>
              <a:ext cx="13196713" cy="48628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57200" indent="-457200" algn="just">
                <a:spcAft>
                  <a:spcPts val="600"/>
                </a:spcAft>
                <a:buFont typeface="Arial"/>
                <a:buChar char="•"/>
              </a:pPr>
              <a:r>
                <a:rPr lang="en-US" sz="2800" b="0" dirty="0" smtClean="0">
                  <a:latin typeface="Helvetica"/>
                  <a:cs typeface="Helvetica"/>
                </a:rPr>
                <a:t>Knockout of D1 or MR resulted in greater </a:t>
              </a:r>
              <a:r>
                <a:rPr lang="en-US" sz="2800" b="0" i="1" dirty="0" smtClean="0">
                  <a:latin typeface="Helvetica"/>
                  <a:cs typeface="Helvetica"/>
                </a:rPr>
                <a:t>C. albicans</a:t>
              </a:r>
              <a:r>
                <a:rPr lang="en-US" sz="2800" b="0" dirty="0" smtClean="0">
                  <a:latin typeface="Helvetica"/>
                  <a:cs typeface="Helvetica"/>
                </a:rPr>
                <a:t> survival</a:t>
              </a:r>
            </a:p>
            <a:p>
              <a:pPr marL="914400" lvl="1" indent="-457200" algn="just">
                <a:spcAft>
                  <a:spcPts val="600"/>
                </a:spcAft>
                <a:buFont typeface="Arial"/>
                <a:buChar char="•"/>
              </a:pPr>
              <a:r>
                <a:rPr lang="en-US" sz="2800" b="0" dirty="0" smtClean="0">
                  <a:latin typeface="Helvetica"/>
                  <a:cs typeface="Helvetica"/>
                </a:rPr>
                <a:t>Unexpectedly, significantly decreased survival with D1 MR dKO, possibly due to compensatory mechanisms or interactions between D1, MR, and other PRRs such as TLR2</a:t>
              </a:r>
              <a:r>
                <a:rPr lang="en-US" sz="2800" b="0" baseline="30000" dirty="0" smtClean="0">
                  <a:latin typeface="Helvetica"/>
                  <a:cs typeface="Helvetica"/>
                </a:rPr>
                <a:t>3</a:t>
              </a:r>
              <a:endParaRPr lang="en-US" sz="2800" b="0" dirty="0">
                <a:latin typeface="Helvetica"/>
                <a:cs typeface="Helvetica"/>
              </a:endParaRPr>
            </a:p>
            <a:p>
              <a:pPr marL="457200" indent="-457200" algn="just">
                <a:spcAft>
                  <a:spcPts val="600"/>
                </a:spcAft>
                <a:buFont typeface="Arial"/>
                <a:buChar char="•"/>
              </a:pPr>
              <a:r>
                <a:rPr lang="en-US" sz="2800" b="0" dirty="0" smtClean="0">
                  <a:latin typeface="Helvetica"/>
                  <a:cs typeface="Helvetica"/>
                </a:rPr>
                <a:t>All SAP single knockouts exhibited decreased survival for WT, D1 knockout, and MR knockout macrophages</a:t>
              </a:r>
            </a:p>
            <a:p>
              <a:pPr marL="914400" lvl="1" indent="-457200" algn="just">
                <a:spcAft>
                  <a:spcPts val="600"/>
                </a:spcAft>
                <a:buFont typeface="Arial"/>
                <a:buChar char="•"/>
              </a:pPr>
              <a:r>
                <a:rPr lang="en-US" sz="2800" b="0" dirty="0" smtClean="0">
                  <a:latin typeface="Helvetica"/>
                  <a:cs typeface="Helvetica"/>
                </a:rPr>
                <a:t>In WT macrophages, </a:t>
              </a:r>
              <a:r>
                <a:rPr lang="en-US" sz="2800" b="0" i="1" dirty="0" smtClean="0">
                  <a:latin typeface="Helvetica"/>
                  <a:cs typeface="Helvetica"/>
                </a:rPr>
                <a:t>C. albicans</a:t>
              </a:r>
              <a:r>
                <a:rPr lang="en-US" sz="2800" b="0" dirty="0" smtClean="0">
                  <a:latin typeface="Helvetica"/>
                  <a:cs typeface="Helvetica"/>
                </a:rPr>
                <a:t> lacking SAPs 1, 2, 4, or 5 had significantly reduced survival</a:t>
              </a:r>
            </a:p>
            <a:p>
              <a:pPr marL="914400" lvl="1" indent="-457200" algn="just">
                <a:spcAft>
                  <a:spcPts val="0"/>
                </a:spcAft>
                <a:buFont typeface="Arial"/>
                <a:buChar char="•"/>
              </a:pPr>
              <a:r>
                <a:rPr lang="en-US" sz="2800" b="0" dirty="0" smtClean="0">
                  <a:latin typeface="Helvetica"/>
                  <a:cs typeface="Helvetica"/>
                </a:rPr>
                <a:t>Observed differences are not caused by varying </a:t>
              </a:r>
              <a:r>
                <a:rPr lang="en-US" sz="2800" b="0" dirty="0">
                  <a:latin typeface="Helvetica"/>
                  <a:cs typeface="Helvetica"/>
                </a:rPr>
                <a:t>levels of </a:t>
              </a:r>
              <a:r>
                <a:rPr lang="el-GR" sz="2800" b="0" dirty="0">
                  <a:latin typeface="Helvetica"/>
                  <a:cs typeface="Helvetica"/>
                </a:rPr>
                <a:t>β</a:t>
              </a:r>
              <a:r>
                <a:rPr lang="en-US" sz="2800" b="0" dirty="0">
                  <a:latin typeface="Helvetica"/>
                  <a:cs typeface="Helvetica"/>
                </a:rPr>
                <a:t>-1,3-glucan </a:t>
              </a:r>
              <a:r>
                <a:rPr lang="en-US" sz="2800" b="0" dirty="0" smtClean="0">
                  <a:latin typeface="Helvetica"/>
                  <a:cs typeface="Helvetica"/>
                </a:rPr>
                <a:t>levels in </a:t>
              </a:r>
              <a:r>
                <a:rPr lang="en-US" sz="2800" b="0" i="1" dirty="0">
                  <a:latin typeface="Helvetica"/>
                  <a:cs typeface="Helvetica"/>
                </a:rPr>
                <a:t>C. albicans</a:t>
              </a:r>
              <a:r>
                <a:rPr lang="en-US" sz="2800" b="0" dirty="0">
                  <a:latin typeface="Helvetica"/>
                  <a:cs typeface="Helvetica"/>
                </a:rPr>
                <a:t> </a:t>
              </a:r>
              <a:r>
                <a:rPr lang="en-US" sz="2800" b="0" dirty="0" smtClean="0">
                  <a:latin typeface="Helvetica"/>
                  <a:cs typeface="Helvetica"/>
                </a:rPr>
                <a:t>strains </a:t>
              </a: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5587939" y="10559841"/>
              <a:ext cx="7185393" cy="4568672"/>
            </a:xfrm>
            <a:prstGeom prst="rect">
              <a:avLst/>
            </a:prstGeom>
          </p:spPr>
        </p:pic>
        <p:sp>
          <p:nvSpPr>
            <p:cNvPr id="122" name="Rectangle 121"/>
            <p:cNvSpPr/>
            <p:nvPr/>
          </p:nvSpPr>
          <p:spPr>
            <a:xfrm>
              <a:off x="29361296" y="10666024"/>
              <a:ext cx="5994855" cy="40472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57200" indent="-457200" algn="just">
                <a:spcAft>
                  <a:spcPts val="600"/>
                </a:spcAft>
                <a:buFont typeface="Arial"/>
                <a:buChar char="•"/>
              </a:pPr>
              <a:r>
                <a:rPr lang="en-US" sz="2800" b="0" dirty="0" smtClean="0">
                  <a:latin typeface="Helvetica"/>
                  <a:cs typeface="Helvetica"/>
                </a:rPr>
                <a:t>Macrophage invasion assay is a powerful tool to study host-pathogen interactions</a:t>
              </a:r>
            </a:p>
            <a:p>
              <a:pPr marL="457200" indent="-457200" algn="just">
                <a:spcAft>
                  <a:spcPts val="600"/>
                </a:spcAft>
                <a:buFont typeface="Arial"/>
                <a:buChar char="•"/>
              </a:pPr>
              <a:r>
                <a:rPr lang="en-US" sz="2800" b="0" dirty="0" smtClean="0">
                  <a:latin typeface="Helvetica"/>
                  <a:cs typeface="Helvetica"/>
                </a:rPr>
                <a:t>Interactions between </a:t>
              </a:r>
              <a:r>
                <a:rPr lang="en-US" sz="2800" b="0" i="1" dirty="0" smtClean="0">
                  <a:latin typeface="Helvetica"/>
                  <a:cs typeface="Helvetica"/>
                </a:rPr>
                <a:t>C. albicans</a:t>
              </a:r>
              <a:r>
                <a:rPr lang="en-US" sz="2800" b="0" dirty="0" smtClean="0">
                  <a:latin typeface="Helvetica"/>
                  <a:cs typeface="Helvetica"/>
                </a:rPr>
                <a:t> and host immune cells are dynamic and complex, and much is still unknown about the roles and relationships of the many components involved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913869" y="20872915"/>
            <a:ext cx="13780712" cy="11512084"/>
            <a:chOff x="913869" y="20872913"/>
            <a:chExt cx="13780712" cy="11512084"/>
          </a:xfrm>
        </p:grpSpPr>
        <p:grpSp>
          <p:nvGrpSpPr>
            <p:cNvPr id="93" name="Group 92"/>
            <p:cNvGrpSpPr/>
            <p:nvPr/>
          </p:nvGrpSpPr>
          <p:grpSpPr>
            <a:xfrm>
              <a:off x="5834388" y="24292424"/>
              <a:ext cx="3734873" cy="2421229"/>
              <a:chOff x="1004552" y="4559120"/>
              <a:chExt cx="3734873" cy="2421229"/>
            </a:xfrm>
            <a:gradFill flip="none" rotWithShape="1">
              <a:gsLst>
                <a:gs pos="0">
                  <a:srgbClr val="E7E6E6">
                    <a:lumMod val="50000"/>
                    <a:tint val="66000"/>
                    <a:satMod val="160000"/>
                    <a:shade val="30000"/>
                    <a:satMod val="115000"/>
                  </a:srgbClr>
                </a:gs>
                <a:gs pos="50000">
                  <a:srgbClr val="E7E6E6">
                    <a:lumMod val="50000"/>
                    <a:tint val="66000"/>
                    <a:satMod val="160000"/>
                    <a:shade val="67500"/>
                    <a:satMod val="115000"/>
                  </a:srgbClr>
                </a:gs>
                <a:gs pos="100000">
                  <a:srgbClr val="E7E6E6">
                    <a:lumMod val="50000"/>
                    <a:tint val="66000"/>
                    <a:satMod val="160000"/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scene3d>
              <a:camera prst="perspectiveRelaxed"/>
              <a:lightRig rig="threePt" dir="t"/>
            </a:scene3d>
          </p:grpSpPr>
          <p:sp>
            <p:nvSpPr>
              <p:cNvPr id="106" name="Rectangle 105"/>
              <p:cNvSpPr/>
              <p:nvPr/>
            </p:nvSpPr>
            <p:spPr>
              <a:xfrm>
                <a:off x="1004552" y="4559120"/>
                <a:ext cx="3734873" cy="2421229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>
                    <a:lumMod val="50000"/>
                    <a:lumOff val="50000"/>
                  </a:sysClr>
                </a:solidFill>
                <a:prstDash val="solid"/>
                <a:miter lim="800000"/>
              </a:ln>
              <a:effectLst/>
              <a:sp3d>
                <a:bevelT prst="slope"/>
                <a:bevelB h="152400"/>
              </a:sp3d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11468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58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1004552" y="4559120"/>
                <a:ext cx="3734873" cy="2421229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>
                    <a:lumMod val="50000"/>
                    <a:lumOff val="50000"/>
                  </a:sysClr>
                </a:solidFill>
                <a:prstDash val="solid"/>
                <a:miter lim="800000"/>
              </a:ln>
              <a:effectLst/>
              <a:sp3d>
                <a:bevelB h="152400"/>
              </a:sp3d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11468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58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94" name="Oval 93"/>
            <p:cNvSpPr/>
            <p:nvPr/>
          </p:nvSpPr>
          <p:spPr>
            <a:xfrm>
              <a:off x="6040451" y="24640154"/>
              <a:ext cx="991673" cy="991673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/>
            <a:scene3d>
              <a:camera prst="perspectiveRelaxed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1468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58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Oval 94"/>
            <p:cNvSpPr/>
            <p:nvPr/>
          </p:nvSpPr>
          <p:spPr>
            <a:xfrm>
              <a:off x="7212428" y="24640154"/>
              <a:ext cx="991673" cy="991673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/>
            <a:scene3d>
              <a:camera prst="perspectiveRelaxed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1468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58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Oval 95"/>
            <p:cNvSpPr/>
            <p:nvPr/>
          </p:nvSpPr>
          <p:spPr>
            <a:xfrm>
              <a:off x="8384405" y="24640153"/>
              <a:ext cx="991673" cy="991673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/>
            <a:scene3d>
              <a:camera prst="perspectiveRelaxed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1468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58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Oval 96"/>
            <p:cNvSpPr/>
            <p:nvPr/>
          </p:nvSpPr>
          <p:spPr>
            <a:xfrm>
              <a:off x="6040451" y="25364591"/>
              <a:ext cx="991673" cy="991673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/>
            <a:scene3d>
              <a:camera prst="perspectiveRelaxed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1468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58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Oval 97"/>
            <p:cNvSpPr/>
            <p:nvPr/>
          </p:nvSpPr>
          <p:spPr>
            <a:xfrm>
              <a:off x="7212428" y="25364591"/>
              <a:ext cx="991673" cy="991673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/>
            <a:scene3d>
              <a:camera prst="perspectiveRelaxed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1468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58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Oval 98"/>
            <p:cNvSpPr/>
            <p:nvPr/>
          </p:nvSpPr>
          <p:spPr>
            <a:xfrm>
              <a:off x="8384405" y="25364590"/>
              <a:ext cx="991673" cy="991673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/>
            <a:scene3d>
              <a:camera prst="perspectiveRelaxed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1468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58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Oval 99"/>
            <p:cNvSpPr/>
            <p:nvPr/>
          </p:nvSpPr>
          <p:spPr>
            <a:xfrm>
              <a:off x="6103390" y="24923905"/>
              <a:ext cx="862781" cy="494072"/>
            </a:xfrm>
            <a:prstGeom prst="ellipse">
              <a:avLst/>
            </a:prstGeom>
            <a:gradFill flip="none" rotWithShape="1">
              <a:gsLst>
                <a:gs pos="0">
                  <a:srgbClr val="F55151">
                    <a:tint val="66000"/>
                    <a:satMod val="160000"/>
                  </a:srgbClr>
                </a:gs>
                <a:gs pos="50000">
                  <a:srgbClr val="F55151">
                    <a:tint val="44500"/>
                    <a:satMod val="160000"/>
                  </a:srgbClr>
                </a:gs>
                <a:gs pos="100000">
                  <a:srgbClr val="F55151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1468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58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Oval 100"/>
            <p:cNvSpPr/>
            <p:nvPr/>
          </p:nvSpPr>
          <p:spPr>
            <a:xfrm>
              <a:off x="7283313" y="24922138"/>
              <a:ext cx="862781" cy="494072"/>
            </a:xfrm>
            <a:prstGeom prst="ellipse">
              <a:avLst/>
            </a:prstGeom>
            <a:gradFill flip="none" rotWithShape="1">
              <a:gsLst>
                <a:gs pos="0">
                  <a:srgbClr val="F55151">
                    <a:tint val="66000"/>
                    <a:satMod val="160000"/>
                  </a:srgbClr>
                </a:gs>
                <a:gs pos="50000">
                  <a:srgbClr val="F55151">
                    <a:tint val="44500"/>
                    <a:satMod val="160000"/>
                  </a:srgbClr>
                </a:gs>
                <a:gs pos="100000">
                  <a:srgbClr val="F55151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1468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58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Oval 101"/>
            <p:cNvSpPr/>
            <p:nvPr/>
          </p:nvSpPr>
          <p:spPr>
            <a:xfrm>
              <a:off x="8448850" y="24922138"/>
              <a:ext cx="862781" cy="494072"/>
            </a:xfrm>
            <a:prstGeom prst="ellipse">
              <a:avLst/>
            </a:prstGeom>
            <a:gradFill flip="none" rotWithShape="1">
              <a:gsLst>
                <a:gs pos="0">
                  <a:srgbClr val="F55151">
                    <a:tint val="66000"/>
                    <a:satMod val="160000"/>
                  </a:srgbClr>
                </a:gs>
                <a:gs pos="50000">
                  <a:srgbClr val="F55151">
                    <a:tint val="44500"/>
                    <a:satMod val="160000"/>
                  </a:srgbClr>
                </a:gs>
                <a:gs pos="100000">
                  <a:srgbClr val="F55151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1468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58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Oval 102"/>
            <p:cNvSpPr/>
            <p:nvPr/>
          </p:nvSpPr>
          <p:spPr>
            <a:xfrm>
              <a:off x="6103390" y="25648342"/>
              <a:ext cx="862781" cy="494072"/>
            </a:xfrm>
            <a:prstGeom prst="ellipse">
              <a:avLst/>
            </a:prstGeom>
            <a:gradFill flip="none" rotWithShape="1">
              <a:gsLst>
                <a:gs pos="0">
                  <a:srgbClr val="F55151">
                    <a:tint val="66000"/>
                    <a:satMod val="160000"/>
                  </a:srgbClr>
                </a:gs>
                <a:gs pos="50000">
                  <a:srgbClr val="F55151">
                    <a:tint val="44500"/>
                    <a:satMod val="160000"/>
                  </a:srgbClr>
                </a:gs>
                <a:gs pos="100000">
                  <a:srgbClr val="F55151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1468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58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Oval 103"/>
            <p:cNvSpPr/>
            <p:nvPr/>
          </p:nvSpPr>
          <p:spPr>
            <a:xfrm>
              <a:off x="7283313" y="25646575"/>
              <a:ext cx="862781" cy="494072"/>
            </a:xfrm>
            <a:prstGeom prst="ellipse">
              <a:avLst/>
            </a:prstGeom>
            <a:gradFill flip="none" rotWithShape="1">
              <a:gsLst>
                <a:gs pos="0">
                  <a:srgbClr val="F55151">
                    <a:tint val="66000"/>
                    <a:satMod val="160000"/>
                  </a:srgbClr>
                </a:gs>
                <a:gs pos="50000">
                  <a:srgbClr val="F55151">
                    <a:tint val="44500"/>
                    <a:satMod val="160000"/>
                  </a:srgbClr>
                </a:gs>
                <a:gs pos="100000">
                  <a:srgbClr val="F55151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1468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58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8448850" y="25646575"/>
              <a:ext cx="862781" cy="494072"/>
            </a:xfrm>
            <a:prstGeom prst="ellipse">
              <a:avLst/>
            </a:prstGeom>
            <a:gradFill flip="none" rotWithShape="1">
              <a:gsLst>
                <a:gs pos="0">
                  <a:srgbClr val="F55151">
                    <a:tint val="66000"/>
                    <a:satMod val="160000"/>
                  </a:srgbClr>
                </a:gs>
                <a:gs pos="50000">
                  <a:srgbClr val="F55151">
                    <a:tint val="44500"/>
                    <a:satMod val="160000"/>
                  </a:srgbClr>
                </a:gs>
                <a:gs pos="100000">
                  <a:srgbClr val="F55151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1468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58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89" name="Curved Connector 88"/>
            <p:cNvCxnSpPr/>
            <p:nvPr/>
          </p:nvCxnSpPr>
          <p:spPr>
            <a:xfrm>
              <a:off x="4416743" y="23246604"/>
              <a:ext cx="1698571" cy="1633988"/>
            </a:xfrm>
            <a:prstGeom prst="curvedConnector3">
              <a:avLst>
                <a:gd name="adj1" fmla="val 89668"/>
              </a:avLst>
            </a:prstGeom>
            <a:noFill/>
            <a:ln w="254000" cap="flat" cmpd="sng" algn="ctr">
              <a:gradFill>
                <a:gsLst>
                  <a:gs pos="60000">
                    <a:srgbClr val="5B9BD5">
                      <a:lumMod val="50000"/>
                    </a:srgbClr>
                  </a:gs>
                  <a:gs pos="19000">
                    <a:srgbClr val="B5D2EC">
                      <a:alpha val="58039"/>
                    </a:srgbClr>
                  </a:gs>
                  <a:gs pos="9000">
                    <a:srgbClr val="B5D2EC">
                      <a:alpha val="27843"/>
                    </a:srgbClr>
                  </a:gs>
                  <a:gs pos="0">
                    <a:srgbClr val="CEE1F2">
                      <a:alpha val="0"/>
                    </a:srgbClr>
                  </a:gs>
                </a:gsLst>
                <a:lin ang="5400000" scaled="1"/>
              </a:gradFill>
              <a:prstDash val="solid"/>
              <a:miter lim="800000"/>
              <a:tailEnd type="triangle"/>
            </a:ln>
            <a:effectLst>
              <a:outerShdw blurRad="101600" dir="10800000" algn="ctr" rotWithShape="0">
                <a:sysClr val="windowText" lastClr="000000"/>
              </a:outerShdw>
            </a:effectLst>
          </p:spPr>
        </p:cxnSp>
        <p:cxnSp>
          <p:nvCxnSpPr>
            <p:cNvPr id="90" name="Curved Connector 89"/>
            <p:cNvCxnSpPr/>
            <p:nvPr/>
          </p:nvCxnSpPr>
          <p:spPr>
            <a:xfrm flipH="1">
              <a:off x="9376078" y="23246604"/>
              <a:ext cx="1698571" cy="1633988"/>
            </a:xfrm>
            <a:prstGeom prst="curvedConnector3">
              <a:avLst>
                <a:gd name="adj1" fmla="val 89668"/>
              </a:avLst>
            </a:prstGeom>
            <a:noFill/>
            <a:ln w="254000" cap="flat" cmpd="sng" algn="ctr">
              <a:gradFill>
                <a:gsLst>
                  <a:gs pos="60000">
                    <a:srgbClr val="5B9BD5">
                      <a:lumMod val="50000"/>
                    </a:srgbClr>
                  </a:gs>
                  <a:gs pos="19000">
                    <a:srgbClr val="B5D2EC">
                      <a:alpha val="58039"/>
                    </a:srgbClr>
                  </a:gs>
                  <a:gs pos="9000">
                    <a:srgbClr val="B5D2EC">
                      <a:alpha val="27843"/>
                    </a:srgbClr>
                  </a:gs>
                  <a:gs pos="0">
                    <a:srgbClr val="CEE1F2">
                      <a:alpha val="0"/>
                    </a:srgbClr>
                  </a:gs>
                </a:gsLst>
                <a:lin ang="5400000" scaled="1"/>
              </a:gradFill>
              <a:prstDash val="solid"/>
              <a:miter lim="800000"/>
              <a:tailEnd type="triangle"/>
            </a:ln>
            <a:effectLst>
              <a:outerShdw blurRad="101600" dir="10800000" algn="ctr" rotWithShape="0">
                <a:sysClr val="windowText" lastClr="000000"/>
              </a:outerShdw>
            </a:effectLst>
          </p:spPr>
        </p:cxnSp>
        <p:grpSp>
          <p:nvGrpSpPr>
            <p:cNvPr id="4" name="Group 3"/>
            <p:cNvGrpSpPr/>
            <p:nvPr/>
          </p:nvGrpSpPr>
          <p:grpSpPr>
            <a:xfrm>
              <a:off x="5231398" y="28445782"/>
              <a:ext cx="4911153" cy="1786354"/>
              <a:chOff x="3537697" y="28384916"/>
              <a:chExt cx="4911153" cy="1786354"/>
            </a:xfrm>
          </p:grpSpPr>
          <p:pic>
            <p:nvPicPr>
              <p:cNvPr id="128" name="Picture 1" descr="image001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5475" y="29237820"/>
                <a:ext cx="1381125" cy="933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9" name="Picture 1" descr="image001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86600" y="29237820"/>
                <a:ext cx="1381125" cy="933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0" name="Picture 1" descr="image001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67725" y="29237820"/>
                <a:ext cx="1381125" cy="933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1" name="Picture 1" descr="image001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37697" y="28384916"/>
                <a:ext cx="1381125" cy="933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2" name="Picture 1" descr="image001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8822" y="28384916"/>
                <a:ext cx="1381125" cy="933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" name="Picture 1" descr="image001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99947" y="28384916"/>
                <a:ext cx="1381125" cy="933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928797" y="21903964"/>
              <a:ext cx="13716000" cy="1048103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1436" tIns="45717" rIns="91436" bIns="45717" anchor="ctr"/>
            <a:lstStyle/>
            <a:p>
              <a:pPr>
                <a:defRPr/>
              </a:pPr>
              <a:endParaRPr lang="en-US" dirty="0">
                <a:latin typeface="Helvetica"/>
                <a:cs typeface="Helvetica"/>
              </a:endParaRPr>
            </a:p>
          </p:txBody>
        </p:sp>
        <p:sp>
          <p:nvSpPr>
            <p:cNvPr id="31" name="Text Box 45"/>
            <p:cNvSpPr txBox="1">
              <a:spLocks noChangeArrowheads="1"/>
            </p:cNvSpPr>
            <p:nvPr/>
          </p:nvSpPr>
          <p:spPr bwMode="auto">
            <a:xfrm>
              <a:off x="928797" y="20872913"/>
              <a:ext cx="13716000" cy="1031051"/>
            </a:xfrm>
            <a:prstGeom prst="rect">
              <a:avLst/>
            </a:prstGeom>
            <a:solidFill>
              <a:srgbClr val="0065BD"/>
            </a:solidFill>
            <a:ln>
              <a:solidFill>
                <a:schemeClr val="tx1"/>
              </a:solidFill>
            </a:ln>
          </p:spPr>
          <p:txBody>
            <a:bodyPr wrap="square" lIns="457200" tIns="137160" rIns="457200" bIns="274320" anchor="ctr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4000" dirty="0" smtClean="0">
                  <a:solidFill>
                    <a:schemeClr val="bg1"/>
                  </a:solidFill>
                  <a:latin typeface="Helvetica"/>
                  <a:cs typeface="Helvetica"/>
                </a:rPr>
                <a:t>Macrophage invasion assay</a:t>
              </a:r>
              <a:endParaRPr lang="en-US" sz="4000" dirty="0">
                <a:solidFill>
                  <a:schemeClr val="bg1"/>
                </a:solidFill>
                <a:latin typeface="Helvetica"/>
                <a:cs typeface="Helvetica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913869" y="24406018"/>
              <a:ext cx="5092860" cy="224676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marL="457200" indent="-457200" defTabSz="1146840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2800" b="0" dirty="0" smtClean="0">
                  <a:solidFill>
                    <a:prstClr val="black"/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Culture macrophages in DMEM + 10% FBS + pen/strep at 37 ºC, 5% CO</a:t>
              </a:r>
              <a:r>
                <a:rPr lang="en-US" sz="2800" b="0" baseline="-25000" dirty="0" smtClean="0">
                  <a:solidFill>
                    <a:prstClr val="black"/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2</a:t>
              </a:r>
            </a:p>
            <a:p>
              <a:pPr marL="457200" indent="-457200" defTabSz="1146840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2800" b="0" dirty="0" smtClean="0">
                  <a:solidFill>
                    <a:prstClr val="black"/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Plate at 2×10</a:t>
              </a:r>
              <a:r>
                <a:rPr lang="en-US" sz="2800" b="0" baseline="30000" dirty="0" smtClean="0">
                  <a:solidFill>
                    <a:prstClr val="black"/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6</a:t>
              </a:r>
              <a:r>
                <a:rPr lang="en-US" sz="2800" b="0" dirty="0" smtClean="0">
                  <a:solidFill>
                    <a:prstClr val="black"/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 cells/well </a:t>
              </a:r>
            </a:p>
            <a:p>
              <a:pPr marL="457200" indent="-457200" defTabSz="1146840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2800" b="0" dirty="0" smtClean="0">
                  <a:solidFill>
                    <a:prstClr val="black"/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Incubate 1 hour</a:t>
              </a:r>
              <a:endParaRPr lang="en-US" sz="2258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9798671" y="24406018"/>
              <a:ext cx="4895910" cy="224676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marL="342900" indent="-342900" defTabSz="1146840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2800" b="0" dirty="0">
                  <a:solidFill>
                    <a:prstClr val="black"/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Culture </a:t>
              </a:r>
              <a:r>
                <a:rPr lang="en-US" sz="2800" b="0" i="1" dirty="0">
                  <a:solidFill>
                    <a:prstClr val="black"/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C. albicans</a:t>
              </a:r>
              <a:r>
                <a:rPr lang="en-US" sz="2800" b="0" dirty="0">
                  <a:solidFill>
                    <a:prstClr val="black"/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 overnight in YPD at </a:t>
              </a:r>
              <a:r>
                <a:rPr lang="en-US" sz="2800" b="0" dirty="0" smtClean="0">
                  <a:solidFill>
                    <a:prstClr val="black"/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30 </a:t>
              </a:r>
              <a:r>
                <a:rPr lang="en-US" sz="2800" b="0" dirty="0" smtClean="0">
                  <a:solidFill>
                    <a:prstClr val="black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º</a:t>
              </a:r>
              <a:r>
                <a:rPr lang="en-US" sz="2800" b="0" dirty="0" smtClean="0">
                  <a:solidFill>
                    <a:prstClr val="black"/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C </a:t>
              </a:r>
              <a:endParaRPr lang="en-US" sz="2800" b="0" dirty="0">
                <a:solidFill>
                  <a:prstClr val="black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  <a:p>
              <a:pPr marL="342900" indent="-342900" defTabSz="1146840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2800" b="0" dirty="0">
                  <a:solidFill>
                    <a:prstClr val="black"/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Dilute overnight culture 1:10 and let grow 1-2 hours</a:t>
              </a:r>
            </a:p>
            <a:p>
              <a:pPr marL="342900" indent="-342900" defTabSz="1146840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2800" b="0" dirty="0">
                  <a:solidFill>
                    <a:prstClr val="black"/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Add </a:t>
              </a:r>
              <a:r>
                <a:rPr lang="en-US" sz="2800" b="0" dirty="0" smtClean="0">
                  <a:solidFill>
                    <a:prstClr val="black"/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at </a:t>
              </a:r>
              <a:r>
                <a:rPr lang="en-US" sz="2800" b="0" dirty="0">
                  <a:solidFill>
                    <a:prstClr val="black"/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1.33×10</a:t>
              </a:r>
              <a:r>
                <a:rPr lang="en-US" sz="2800" b="0" baseline="30000" dirty="0">
                  <a:solidFill>
                    <a:prstClr val="black"/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5</a:t>
              </a:r>
              <a:r>
                <a:rPr lang="en-US" sz="2800" b="0" dirty="0">
                  <a:solidFill>
                    <a:prstClr val="black"/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 </a:t>
              </a:r>
              <a:r>
                <a:rPr lang="en-US" sz="2800" b="0" dirty="0" smtClean="0">
                  <a:solidFill>
                    <a:prstClr val="black"/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cells/well</a:t>
              </a:r>
              <a:endParaRPr lang="en-US" sz="2800" b="0" dirty="0">
                <a:solidFill>
                  <a:prstClr val="black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1136537" y="30171270"/>
              <a:ext cx="13208678" cy="21633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ctr" defTabSz="1146840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2800" b="0" dirty="0">
                  <a:solidFill>
                    <a:prstClr val="black"/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Incubate </a:t>
              </a:r>
              <a:r>
                <a:rPr lang="en-US" sz="2800" b="0" dirty="0" smtClean="0">
                  <a:solidFill>
                    <a:prstClr val="black"/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plates </a:t>
              </a:r>
              <a:r>
                <a:rPr lang="en-US" sz="2800" b="0" dirty="0">
                  <a:solidFill>
                    <a:prstClr val="black"/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for 24 hours at </a:t>
              </a:r>
              <a:r>
                <a:rPr lang="en-US" sz="2800" b="0" dirty="0" smtClean="0">
                  <a:solidFill>
                    <a:prstClr val="black"/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30 </a:t>
              </a:r>
              <a:r>
                <a:rPr lang="en-US" sz="2800" b="0" dirty="0">
                  <a:solidFill>
                    <a:prstClr val="black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º</a:t>
              </a:r>
              <a:r>
                <a:rPr lang="en-US" sz="2800" b="0" dirty="0" smtClean="0">
                  <a:solidFill>
                    <a:prstClr val="black"/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C and count colony </a:t>
              </a:r>
              <a:r>
                <a:rPr lang="en-US" sz="2800" b="0" dirty="0">
                  <a:solidFill>
                    <a:prstClr val="black"/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forming units (</a:t>
              </a:r>
              <a:r>
                <a:rPr lang="en-US" sz="2800" b="0" dirty="0" smtClean="0">
                  <a:solidFill>
                    <a:prstClr val="black"/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CFUs)</a:t>
              </a:r>
              <a:endParaRPr lang="en-US" sz="2800" b="0" dirty="0">
                <a:solidFill>
                  <a:prstClr val="black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  <a:p>
              <a:pPr marL="342900" indent="-342900" algn="ctr" defTabSz="1146840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2800" b="0" dirty="0">
                  <a:solidFill>
                    <a:prstClr val="black"/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Calculate percent survival by comparing to no macrophage control</a:t>
              </a:r>
            </a:p>
            <a:p>
              <a:pPr marL="342900" indent="-342900" algn="ctr" defTabSz="1146840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2800" b="0" dirty="0" smtClean="0">
                  <a:solidFill>
                    <a:prstClr val="black"/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Normalize survival across assays by comparing survival for each sample to survival of WT </a:t>
              </a:r>
              <a:r>
                <a:rPr lang="en-US" sz="2800" b="0" i="1" dirty="0" smtClean="0">
                  <a:solidFill>
                    <a:prstClr val="black"/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C. albicans </a:t>
              </a:r>
              <a:r>
                <a:rPr lang="en-US" sz="2800" b="0" dirty="0" smtClean="0">
                  <a:solidFill>
                    <a:prstClr val="black"/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(SC5314) with WT macrophages in that assay</a:t>
              </a:r>
              <a:endParaRPr lang="en-US" sz="2258" b="0" dirty="0" smtClean="0">
                <a:solidFill>
                  <a:prstClr val="black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  <a:p>
              <a:pPr defTabSz="114684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258" b="0" dirty="0" smtClean="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rPr>
                <a:t> </a:t>
              </a:r>
              <a:endParaRPr lang="en-US" sz="2258" b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8" name="Picture 107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733" r="32381"/>
            <a:stretch/>
          </p:blipFill>
          <p:spPr>
            <a:xfrm>
              <a:off x="2877891" y="22174480"/>
              <a:ext cx="2101318" cy="2055258"/>
            </a:xfrm>
            <a:prstGeom prst="rect">
              <a:avLst/>
            </a:prstGeom>
          </p:spPr>
        </p:pic>
        <p:pic>
          <p:nvPicPr>
            <p:cNvPr id="109" name="Picture 108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808" t="49859" r="16064" b="32361"/>
            <a:stretch/>
          </p:blipFill>
          <p:spPr>
            <a:xfrm>
              <a:off x="10868530" y="22954335"/>
              <a:ext cx="532263" cy="586854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1136537" y="22940499"/>
              <a:ext cx="228620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0" dirty="0" smtClean="0">
                  <a:solidFill>
                    <a:prstClr val="black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macrophage </a:t>
              </a:r>
              <a:endParaRPr lang="en-US" sz="2800" dirty="0"/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11438750" y="22935015"/>
              <a:ext cx="196399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0" i="1" dirty="0" smtClean="0">
                  <a:solidFill>
                    <a:prstClr val="black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C. albicans</a:t>
              </a:r>
              <a:endParaRPr lang="en-US" sz="2800" i="1" dirty="0"/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5906583" y="26371011"/>
              <a:ext cx="3560784" cy="2258484"/>
              <a:chOff x="5906583" y="26318694"/>
              <a:chExt cx="3560784" cy="2310801"/>
            </a:xfrm>
          </p:grpSpPr>
          <p:sp>
            <p:nvSpPr>
              <p:cNvPr id="91" name="Down Arrow 90"/>
              <p:cNvSpPr/>
              <p:nvPr/>
            </p:nvSpPr>
            <p:spPr>
              <a:xfrm>
                <a:off x="5906583" y="26318694"/>
                <a:ext cx="3560784" cy="2126530"/>
              </a:xfrm>
              <a:prstGeom prst="downArrow">
                <a:avLst/>
              </a:prstGeom>
              <a:gradFill>
                <a:gsLst>
                  <a:gs pos="99000">
                    <a:srgbClr val="5B9BD5">
                      <a:lumMod val="50000"/>
                    </a:srgbClr>
                  </a:gs>
                  <a:gs pos="7000">
                    <a:srgbClr val="B5D2EC">
                      <a:alpha val="58039"/>
                    </a:srgbClr>
                  </a:gs>
                  <a:gs pos="6000">
                    <a:srgbClr val="B5D2EC">
                      <a:alpha val="27843"/>
                    </a:srgbClr>
                  </a:gs>
                  <a:gs pos="0">
                    <a:srgbClr val="CEE1F2">
                      <a:alpha val="0"/>
                    </a:srgbClr>
                  </a:gs>
                </a:gsLst>
                <a:lin ang="5400000" scaled="1"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11468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58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6633823" y="26897033"/>
                <a:ext cx="2106304" cy="17324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11468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Spin down</a:t>
                </a:r>
              </a:p>
              <a:p>
                <a:pPr marL="0" marR="0" lvl="0" indent="0" algn="ctr" defTabSz="11468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Incubate 8 hr</a:t>
                </a:r>
              </a:p>
              <a:p>
                <a:pPr marL="0" marR="0" lvl="0" indent="0" algn="ctr" defTabSz="11468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Plate </a:t>
                </a:r>
              </a:p>
              <a:p>
                <a:pPr marL="0" marR="0" lvl="0" indent="0" algn="ctr" defTabSz="11468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58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6041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6041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19329</TotalTime>
  <Words>1056</Words>
  <Application>Microsoft Office PowerPoint</Application>
  <PresentationFormat>Custom</PresentationFormat>
  <Paragraphs>75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ＭＳ Ｐゴシック</vt:lpstr>
      <vt:lpstr>Arial</vt:lpstr>
      <vt:lpstr>Calibri</vt:lpstr>
      <vt:lpstr>Geneva</vt:lpstr>
      <vt:lpstr>Helvetica</vt:lpstr>
      <vt:lpstr>Times</vt:lpstr>
      <vt:lpstr>Blank</vt:lpstr>
      <vt:lpstr>PowerPoint Presentation</vt:lpstr>
    </vt:vector>
  </TitlesOfParts>
  <Company>Broad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Qiandong Zeng</dc:creator>
  <cp:lastModifiedBy>Jeffrey Letourneau</cp:lastModifiedBy>
  <cp:revision>2027</cp:revision>
  <cp:lastPrinted>2017-01-10T20:02:08Z</cp:lastPrinted>
  <dcterms:created xsi:type="dcterms:W3CDTF">2011-11-02T21:13:14Z</dcterms:created>
  <dcterms:modified xsi:type="dcterms:W3CDTF">2017-07-14T15:32:04Z</dcterms:modified>
</cp:coreProperties>
</file>